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56" r:id="rId3"/>
    <p:sldId id="3555" r:id="rId5"/>
    <p:sldId id="3573" r:id="rId6"/>
    <p:sldId id="3556" r:id="rId7"/>
    <p:sldId id="3561" r:id="rId8"/>
    <p:sldId id="3571" r:id="rId9"/>
    <p:sldId id="3566" r:id="rId10"/>
    <p:sldId id="3387" r:id="rId11"/>
    <p:sldId id="3576" r:id="rId12"/>
    <p:sldId id="3577" r:id="rId13"/>
    <p:sldId id="3520" r:id="rId14"/>
    <p:sldId id="3521" r:id="rId15"/>
    <p:sldId id="3522" r:id="rId16"/>
    <p:sldId id="3523" r:id="rId17"/>
    <p:sldId id="3578" r:id="rId18"/>
    <p:sldId id="3524" r:id="rId19"/>
    <p:sldId id="3525" r:id="rId20"/>
    <p:sldId id="3526" r:id="rId21"/>
    <p:sldId id="3527" r:id="rId22"/>
    <p:sldId id="3509" r:id="rId23"/>
    <p:sldId id="3581" r:id="rId24"/>
    <p:sldId id="3548" r:id="rId25"/>
    <p:sldId id="3549" r:id="rId26"/>
    <p:sldId id="3550" r:id="rId27"/>
    <p:sldId id="3551" r:id="rId28"/>
    <p:sldId id="3582" r:id="rId29"/>
    <p:sldId id="3585" r:id="rId30"/>
    <p:sldId id="3553" r:id="rId31"/>
    <p:sldId id="3583" r:id="rId32"/>
    <p:sldId id="3554" r:id="rId33"/>
    <p:sldId id="3552" r:id="rId34"/>
    <p:sldId id="3335" r:id="rId3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8F230115-1777-45E3-BB77-703A655D6534}">
          <p14:sldIdLst>
            <p14:sldId id="256"/>
            <p14:sldId id="3555"/>
            <p14:sldId id="3573"/>
            <p14:sldId id="3556"/>
            <p14:sldId id="3561"/>
            <p14:sldId id="3571"/>
            <p14:sldId id="3387"/>
            <p14:sldId id="3576"/>
            <p14:sldId id="3577"/>
            <p14:sldId id="3520"/>
            <p14:sldId id="3521"/>
            <p14:sldId id="3522"/>
            <p14:sldId id="3523"/>
            <p14:sldId id="3578"/>
            <p14:sldId id="3524"/>
            <p14:sldId id="3525"/>
            <p14:sldId id="3526"/>
            <p14:sldId id="3527"/>
            <p14:sldId id="3509"/>
            <p14:sldId id="3581"/>
            <p14:sldId id="3548"/>
            <p14:sldId id="3549"/>
            <p14:sldId id="3550"/>
            <p14:sldId id="3551"/>
            <p14:sldId id="3582"/>
            <p14:sldId id="3585"/>
            <p14:sldId id="3553"/>
            <p14:sldId id="3583"/>
            <p14:sldId id="3554"/>
            <p14:sldId id="3552"/>
            <p14:sldId id="3335"/>
            <p14:sldId id="3566"/>
          </p14:sldIdLst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江" initials="江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4ABA46"/>
    <a:srgbClr val="4BC174"/>
    <a:srgbClr val="50C8A7"/>
    <a:srgbClr val="55C3CF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72"/>
    <p:restoredTop sz="85564" autoAdjust="0"/>
  </p:normalViewPr>
  <p:slideViewPr>
    <p:cSldViewPr snapToGrid="0" snapToObjects="1">
      <p:cViewPr varScale="1">
        <p:scale>
          <a:sx n="109" d="100"/>
          <a:sy n="109" d="100"/>
        </p:scale>
        <p:origin x="11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17D33-4A06-D44C-824D-6186C9BA5D1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分部下发考试计划</a:t>
            </a:r>
            <a:r>
              <a:rPr lang="en-US" altLang="zh-CN" dirty="0"/>
              <a:t>---26</a:t>
            </a:r>
            <a:r>
              <a:rPr lang="zh-CN" altLang="en-US" dirty="0"/>
              <a:t>日中午前</a:t>
            </a:r>
            <a:endParaRPr lang="en-US" altLang="zh-CN" dirty="0"/>
          </a:p>
          <a:p>
            <a:r>
              <a:rPr lang="zh-CN" altLang="en-US" dirty="0"/>
              <a:t>总部下发考试计划</a:t>
            </a:r>
            <a:r>
              <a:rPr lang="en-US" altLang="zh-CN" dirty="0"/>
              <a:t>---25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学士学位外语考点启用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学习中心一级审批：审批学生的资质，是否符合学士学位外语报考条件。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考点管理员二级审批：判定目前考点的可容纳人数是否支持考生报考数。这个数据仅做参考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分部下发考试计划</a:t>
            </a:r>
            <a:r>
              <a:rPr lang="en-US" altLang="zh-CN" dirty="0"/>
              <a:t>---26</a:t>
            </a:r>
            <a:r>
              <a:rPr lang="zh-CN" altLang="en-US" dirty="0"/>
              <a:t>日中午前</a:t>
            </a:r>
            <a:endParaRPr lang="en-US" altLang="zh-CN" dirty="0"/>
          </a:p>
          <a:p>
            <a:r>
              <a:rPr lang="zh-CN" altLang="en-US" dirty="0"/>
              <a:t>总部下发考试计划</a:t>
            </a:r>
            <a:r>
              <a:rPr lang="en-US" altLang="zh-CN" dirty="0"/>
              <a:t>---25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学士学位外语考点启用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学习中心一级审批：审批学生的资质，是否符合学士学位外语报考条件。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考点管理员二级审批：判定目前考点的可容纳人数是否支持考生报考数。这个数据仅做参考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分部下发考试计划</a:t>
            </a:r>
            <a:r>
              <a:rPr lang="en-US" altLang="zh-CN" dirty="0"/>
              <a:t>---26</a:t>
            </a:r>
            <a:r>
              <a:rPr lang="zh-CN" altLang="en-US" dirty="0"/>
              <a:t>日中午前</a:t>
            </a:r>
            <a:endParaRPr lang="en-US" altLang="zh-CN" dirty="0"/>
          </a:p>
          <a:p>
            <a:r>
              <a:rPr lang="zh-CN" altLang="en-US" dirty="0"/>
              <a:t>总部下发考试计划</a:t>
            </a:r>
            <a:r>
              <a:rPr lang="en-US" altLang="zh-CN" dirty="0"/>
              <a:t>---25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学士学位外语考点启用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学习中心一级审批：审批学生的资质，是否符合学士学位外语报考条件。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考点管理员二级审批：判定目前考点的可容纳人数是否支持考生报考数。这个数据仅做参考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28674F-E567-AA4B-8C16-788D7CE21C4F}" type="slidenum">
              <a:rPr lang="en-US" altLang="zh-CN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28674F-E567-AA4B-8C16-788D7CE21C4F}" type="slidenum">
              <a:rPr lang="en-US" altLang="zh-CN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28674F-E567-AA4B-8C16-788D7CE21C4F}" type="slidenum">
              <a:rPr lang="en-US" altLang="zh-CN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分部下发考试计划</a:t>
            </a:r>
            <a:r>
              <a:rPr lang="en-US" altLang="zh-CN" dirty="0"/>
              <a:t>---26</a:t>
            </a:r>
            <a:r>
              <a:rPr lang="zh-CN" altLang="en-US" dirty="0"/>
              <a:t>日中午前</a:t>
            </a:r>
            <a:endParaRPr lang="en-US" altLang="zh-CN" dirty="0"/>
          </a:p>
          <a:p>
            <a:r>
              <a:rPr lang="zh-CN" altLang="en-US" dirty="0"/>
              <a:t>总部下发考试计划</a:t>
            </a:r>
            <a:r>
              <a:rPr lang="en-US" altLang="zh-CN" dirty="0"/>
              <a:t>---25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学士学位外语考点启用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学习中心一级审批：审批学生的资质，是否符合学士学位外语报考条件。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考点管理员二级审批：判定目前考点的可容纳人数是否支持考生报考数。这个数据仅做参考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分部下发考试计划</a:t>
            </a:r>
            <a:r>
              <a:rPr lang="en-US" altLang="zh-CN" dirty="0"/>
              <a:t>---26</a:t>
            </a:r>
            <a:r>
              <a:rPr lang="zh-CN" altLang="en-US" dirty="0"/>
              <a:t>日中午前</a:t>
            </a:r>
            <a:endParaRPr lang="en-US" altLang="zh-CN" dirty="0"/>
          </a:p>
          <a:p>
            <a:r>
              <a:rPr lang="zh-CN" altLang="en-US" dirty="0"/>
              <a:t>总部下发考试计划</a:t>
            </a:r>
            <a:r>
              <a:rPr lang="en-US" altLang="zh-CN" dirty="0"/>
              <a:t>---25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学士学位外语考点启用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学习中心一级审批：审批学生的资质，是否符合学士学位外语报考条件。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考点管理员二级审批：判定目前考点的可容纳人数是否支持考生报考数。这个数据仅做参考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分部下发考试计划</a:t>
            </a:r>
            <a:r>
              <a:rPr lang="en-US" altLang="zh-CN" dirty="0"/>
              <a:t>---26</a:t>
            </a:r>
            <a:r>
              <a:rPr lang="zh-CN" altLang="en-US" dirty="0"/>
              <a:t>日中午前</a:t>
            </a:r>
            <a:endParaRPr lang="en-US" altLang="zh-CN" dirty="0"/>
          </a:p>
          <a:p>
            <a:r>
              <a:rPr lang="zh-CN" altLang="en-US" dirty="0"/>
              <a:t>总部下发考试计划</a:t>
            </a:r>
            <a:r>
              <a:rPr lang="en-US" altLang="zh-CN" dirty="0"/>
              <a:t>---25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学士学位外语考点启用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学习中心一级审批：审批学生的资质，是否符合学士学位外语报考条件。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考点管理员二级审批：判定目前考点的可容纳人数是否支持考生报考数。这个数据仅做参考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1.</a:t>
            </a:r>
            <a:r>
              <a:rPr lang="zh-CN" altLang="en-US" dirty="0"/>
              <a:t>分部下发考试计划</a:t>
            </a:r>
            <a:r>
              <a:rPr lang="en-US" altLang="zh-CN" dirty="0"/>
              <a:t>---26</a:t>
            </a:r>
            <a:r>
              <a:rPr lang="zh-CN" altLang="en-US" dirty="0"/>
              <a:t>日中午前</a:t>
            </a:r>
            <a:endParaRPr lang="en-US" altLang="zh-CN" dirty="0"/>
          </a:p>
          <a:p>
            <a:r>
              <a:rPr lang="zh-CN" altLang="en-US" dirty="0"/>
              <a:t>总部下发考试计划</a:t>
            </a:r>
            <a:r>
              <a:rPr lang="en-US" altLang="zh-CN" dirty="0"/>
              <a:t>---25</a:t>
            </a:r>
            <a:r>
              <a:rPr lang="zh-CN" altLang="en-US" dirty="0"/>
              <a:t>日</a:t>
            </a:r>
            <a:endParaRPr lang="en-US" altLang="zh-CN" dirty="0"/>
          </a:p>
          <a:p>
            <a:r>
              <a:rPr lang="zh-CN" altLang="en-US" dirty="0"/>
              <a:t>学士学位外语考点启用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marR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学习中心一级审批：审批学生的资质，是否符合学士学位外语报考条件。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考点管理员二级审批：判定目前考点的可容纳人数是否支持考生报考数。这个数据仅做参考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DA163-A033-1E40-985A-6A765C9488C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9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9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1"/>
            </a:lvl1pPr>
          </a:lstStyle>
          <a:p>
            <a:r>
              <a:rPr kumimoji="1" lang="zh-CN" altLang="en-US" dirty="0"/>
              <a:t>单击此处编辑母版标题样式</a:t>
            </a:r>
            <a:endParaRPr kumimoji="1"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5260769" y="4217720"/>
            <a:ext cx="3883231" cy="6650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81432EF-CE27-A948-85FE-C163AF73952A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4DB22C9-5F0F-7841-94FF-B5C55CB49CF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4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81280" y="-91440"/>
            <a:ext cx="9306560" cy="52349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2858770" y="3138805"/>
            <a:ext cx="3226435" cy="460375"/>
            <a:chOff x="4487" y="4600"/>
            <a:chExt cx="5081" cy="725"/>
          </a:xfrm>
        </p:grpSpPr>
        <p:sp>
          <p:nvSpPr>
            <p:cNvPr id="11" name="圆角矩形 10"/>
            <p:cNvSpPr/>
            <p:nvPr/>
          </p:nvSpPr>
          <p:spPr>
            <a:xfrm>
              <a:off x="4896" y="4600"/>
              <a:ext cx="4439" cy="374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487" y="4600"/>
              <a:ext cx="5081" cy="7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effectLst>
                    <a:outerShdw blurRad="60007" dist="310007" dir="7680000" sy="30000" kx="1300200" algn="ctr" rotWithShape="0">
                      <a:prstClr val="black">
                        <a:alpha val="32000"/>
                      </a:prst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邢台开放大学教务处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en-US" altLang="zh-CN" sz="1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2022.03.23</a:t>
              </a:r>
              <a:endPara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36932" y="1254508"/>
            <a:ext cx="807011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国开一体化平台</a:t>
            </a:r>
            <a:endParaRPr lang="en-US" altLang="zh-CN" sz="4000" b="1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sz="4000" b="1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学位外语报考学习中心操作</a:t>
            </a:r>
            <a:r>
              <a:rPr lang="zh-CN" sz="4000" b="1" dirty="0">
                <a:solidFill>
                  <a:schemeClr val="bg1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  <a:endParaRPr lang="zh-CN" sz="4000" b="1" dirty="0">
              <a:solidFill>
                <a:schemeClr val="bg1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8"/>
          <p:cNvSpPr/>
          <p:nvPr/>
        </p:nvSpPr>
        <p:spPr>
          <a:xfrm flipV="1">
            <a:off x="94975" y="1840402"/>
            <a:ext cx="8954050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7270" y="1769428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63673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55671" y="1718034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74711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8" y="1020070"/>
            <a:ext cx="1707989" cy="397794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-25086" y="1095444"/>
            <a:ext cx="1710204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5534" y="1139196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2393139" y="1178143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5871" y="1136350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标题层"/>
          <p:cNvSpPr txBox="1"/>
          <p:nvPr/>
        </p:nvSpPr>
        <p:spPr bwMode="auto">
          <a:xfrm>
            <a:off x="4133102" y="1185042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6489" y="1134777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标题层"/>
          <p:cNvSpPr txBox="1"/>
          <p:nvPr/>
        </p:nvSpPr>
        <p:spPr bwMode="auto">
          <a:xfrm>
            <a:off x="5601886" y="117335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97126" y="169456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3553" y="1112808"/>
            <a:ext cx="955898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标题层"/>
          <p:cNvSpPr txBox="1"/>
          <p:nvPr/>
        </p:nvSpPr>
        <p:spPr bwMode="auto">
          <a:xfrm>
            <a:off x="6751608" y="1156965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78193" y="170060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4608" y="1118018"/>
            <a:ext cx="955897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6" name="标题层"/>
          <p:cNvSpPr txBox="1"/>
          <p:nvPr/>
        </p:nvSpPr>
        <p:spPr bwMode="auto">
          <a:xfrm>
            <a:off x="8109210" y="115432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1852" y="2013326"/>
            <a:ext cx="148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1. </a:t>
            </a:r>
            <a:r>
              <a:rPr lang="zh-CN" altLang="en-US" sz="1100" b="1" dirty="0"/>
              <a:t>总部考试计划下发</a:t>
            </a:r>
            <a:endParaRPr lang="en-US" altLang="zh-CN" sz="12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1422911" y="1976191"/>
            <a:ext cx="14788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 同步考生信息</a:t>
            </a:r>
            <a:endParaRPr lang="en-US" altLang="zh-CN" sz="1100" b="1" dirty="0"/>
          </a:p>
          <a:p>
            <a:r>
              <a:rPr lang="zh-CN" altLang="en-US" sz="1100" b="1" dirty="0"/>
              <a:t>（合作高校学习中心考务管理员）</a:t>
            </a:r>
            <a:endParaRPr lang="en-US" altLang="zh-CN" sz="1100" b="1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1354085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97269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872500" y="2153622"/>
            <a:ext cx="1933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5. </a:t>
            </a:r>
            <a:r>
              <a:rPr lang="zh-CN" altLang="en-US" sz="1100" b="1" dirty="0"/>
              <a:t>分部纸考编排，产生订单（分部考务管理员）</a:t>
            </a:r>
            <a:endParaRPr lang="zh-CN" altLang="en-US" sz="12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681114" y="2834037"/>
            <a:ext cx="18776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6. </a:t>
            </a:r>
            <a:r>
              <a:rPr lang="zh-CN" altLang="en-US" sz="1100" b="1" dirty="0"/>
              <a:t>考生照片采集（考生）</a:t>
            </a:r>
            <a:endParaRPr lang="zh-CN" altLang="en-US" sz="1200" b="1" dirty="0"/>
          </a:p>
        </p:txBody>
      </p:sp>
      <p:sp>
        <p:nvSpPr>
          <p:cNvPr id="34" name="圆角矩形 48"/>
          <p:cNvSpPr/>
          <p:nvPr/>
        </p:nvSpPr>
        <p:spPr>
          <a:xfrm>
            <a:off x="2916265" y="4006480"/>
            <a:ext cx="3469147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26386" y="193398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91100" y="192233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954374" y="3508631"/>
            <a:ext cx="3474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7. </a:t>
            </a:r>
            <a:r>
              <a:rPr lang="zh-CN" altLang="en-US" sz="1100" b="1" dirty="0"/>
              <a:t>维护主考，监考老师信息，（学习中心考务管理员）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  下载身份核验</a:t>
            </a:r>
            <a:r>
              <a:rPr lang="en-US" altLang="zh-CN" sz="1100" b="1" dirty="0"/>
              <a:t>APP</a:t>
            </a:r>
            <a:r>
              <a:rPr lang="zh-CN" altLang="en-US" sz="1100" b="1" dirty="0"/>
              <a:t>（主考与监考老师）。</a:t>
            </a:r>
            <a:endParaRPr lang="zh-CN" altLang="en-US" sz="1200" b="1" dirty="0"/>
          </a:p>
        </p:txBody>
      </p:sp>
      <p:sp>
        <p:nvSpPr>
          <p:cNvPr id="38" name="圆角矩形 48"/>
          <p:cNvSpPr/>
          <p:nvPr/>
        </p:nvSpPr>
        <p:spPr>
          <a:xfrm>
            <a:off x="2940528" y="3072787"/>
            <a:ext cx="3393646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1502" y="1981151"/>
            <a:ext cx="1325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8. </a:t>
            </a:r>
            <a:r>
              <a:rPr lang="zh-CN" altLang="en-US" sz="1100" b="1" dirty="0"/>
              <a:t>考点下载门签、考试通知单、考场情况表（考点考务管理员）</a:t>
            </a:r>
            <a:endParaRPr lang="zh-CN" altLang="en-US" sz="1200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7324905" y="186326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099591" y="3612833"/>
            <a:ext cx="104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10. </a:t>
            </a:r>
            <a:r>
              <a:rPr lang="zh-CN" altLang="en-US" sz="1100" b="1" dirty="0"/>
              <a:t>考生正式入场进行考试（主考、监考人员、考生）</a:t>
            </a:r>
            <a:endParaRPr lang="zh-CN" altLang="en-US" sz="1200" b="1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8605972" y="1838232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305910" y="2934952"/>
            <a:ext cx="125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/>
              <a:t>9.</a:t>
            </a:r>
            <a:r>
              <a:rPr lang="zh-CN" altLang="en-US" sz="1100" b="1" dirty="0"/>
              <a:t>考生下载准考证，核对准考证信息（考生）</a:t>
            </a:r>
            <a:endParaRPr lang="zh-CN" altLang="en-US" sz="11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-26396" y="2296849"/>
            <a:ext cx="151841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2. </a:t>
            </a:r>
            <a:r>
              <a:rPr lang="zh-CN" altLang="en-US" sz="1100" b="1" dirty="0"/>
              <a:t>分部考试计划下发</a:t>
            </a:r>
            <a:endParaRPr lang="en-US" altLang="zh-CN" sz="1100" b="1" dirty="0"/>
          </a:p>
          <a:p>
            <a:r>
              <a:rPr lang="zh-CN" altLang="en-US" sz="1100" b="1" dirty="0"/>
              <a:t>（分部考务管理员）</a:t>
            </a:r>
            <a:endParaRPr lang="en-US" altLang="zh-CN" sz="1100" b="1" dirty="0"/>
          </a:p>
        </p:txBody>
      </p:sp>
      <p:sp>
        <p:nvSpPr>
          <p:cNvPr id="13" name="矩形 12"/>
          <p:cNvSpPr/>
          <p:nvPr/>
        </p:nvSpPr>
        <p:spPr>
          <a:xfrm>
            <a:off x="1380313" y="2584509"/>
            <a:ext cx="1529134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1100" b="1" dirty="0">
                <a:solidFill>
                  <a:srgbClr val="FF0000"/>
                </a:solidFill>
              </a:rPr>
              <a:t>3. </a:t>
            </a:r>
            <a:r>
              <a:rPr lang="zh-CN" altLang="en-US" sz="1100" b="1" dirty="0">
                <a:solidFill>
                  <a:srgbClr val="FF0000"/>
                </a:solidFill>
              </a:rPr>
              <a:t>统一报考（学习中心考务管理员）</a:t>
            </a:r>
            <a:endParaRPr lang="en-US" altLang="zh-CN" sz="1100" b="1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240502" y="799588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报考截止时间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44174" y="846547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编排截止时间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765" y="1435582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报考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52785" y="1452543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编排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考务管理流程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369342" y="3503640"/>
            <a:ext cx="161870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/>
              <a:t>4.</a:t>
            </a:r>
            <a:r>
              <a:rPr lang="zh-CN" altLang="en-US" sz="1100" b="1" dirty="0"/>
              <a:t>二级报考审批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1</a:t>
            </a:r>
            <a:r>
              <a:rPr lang="zh-CN" altLang="en-US" sz="1100" b="1" dirty="0"/>
              <a:t>）一级审批（学习中心考务管理员）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2</a:t>
            </a:r>
            <a:r>
              <a:rPr lang="zh-CN" altLang="en-US" sz="1100" b="1" dirty="0"/>
              <a:t>）二级审批（考点考务管理员）</a:t>
            </a:r>
            <a:endParaRPr lang="en-US" altLang="zh-CN" sz="1100" b="1" dirty="0"/>
          </a:p>
        </p:txBody>
      </p:sp>
      <p:sp>
        <p:nvSpPr>
          <p:cNvPr id="14" name="矩形 13"/>
          <p:cNvSpPr/>
          <p:nvPr/>
        </p:nvSpPr>
        <p:spPr>
          <a:xfrm>
            <a:off x="1396277" y="3105319"/>
            <a:ext cx="142378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个人报考（考生）</a:t>
            </a:r>
            <a:endParaRPr lang="en-US" altLang="zh-CN" sz="1100" b="1" dirty="0"/>
          </a:p>
        </p:txBody>
      </p:sp>
      <p:sp>
        <p:nvSpPr>
          <p:cNvPr id="49" name="椭圆 48"/>
          <p:cNvSpPr/>
          <p:nvPr/>
        </p:nvSpPr>
        <p:spPr>
          <a:xfrm>
            <a:off x="1208409" y="170869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551852" cy="434339"/>
          </a:xfrm>
        </p:spPr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学习中心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校内考生报考操作（学习中心代替校内考生报考）</a:t>
            </a:r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398770" y="732769"/>
            <a:ext cx="374586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dirty="0">
                <a:latin typeface="+mn-ea"/>
                <a:sym typeface="+mn-ea"/>
              </a:rPr>
              <a:t>1.点击</a:t>
            </a:r>
            <a:r>
              <a:rPr lang="zh-CN" altLang="en-US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“校内报考”</a:t>
            </a:r>
            <a:r>
              <a:rPr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dirty="0">
                <a:latin typeface="+mn-ea"/>
                <a:sym typeface="+mn-ea"/>
              </a:rPr>
              <a:t>，</a:t>
            </a:r>
            <a:r>
              <a:rPr dirty="0" err="1">
                <a:latin typeface="+mn-ea"/>
                <a:sym typeface="+mn-ea"/>
              </a:rPr>
              <a:t>打开校内报考窗口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38" name="图片 3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491490"/>
            <a:ext cx="5266690" cy="2567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图片 3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8760" y="1969770"/>
            <a:ext cx="6015355" cy="293306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左弧形箭头 3"/>
          <p:cNvSpPr/>
          <p:nvPr/>
        </p:nvSpPr>
        <p:spPr>
          <a:xfrm>
            <a:off x="1700530" y="2491105"/>
            <a:ext cx="787400" cy="123317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学习中心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校内考生报考操作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dirty="0">
                <a:latin typeface="+mn-ea"/>
                <a:sym typeface="+mn-ea"/>
              </a:rPr>
              <a:t>2.有按班级报考和按考生报考两种方式，此处使用按班级报考</a:t>
            </a:r>
            <a:r>
              <a:rPr lang="zh-CN" dirty="0">
                <a:latin typeface="+mn-ea"/>
                <a:sym typeface="+mn-ea"/>
              </a:rPr>
              <a:t>，也可选择按学生</a:t>
            </a:r>
            <a:r>
              <a:rPr lang="zh-CN" dirty="0">
                <a:latin typeface="+mn-ea"/>
                <a:sym typeface="+mn-ea"/>
              </a:rPr>
              <a:t>报考。</a:t>
            </a:r>
            <a:endParaRPr lang="zh-CN" dirty="0">
              <a:latin typeface="+mn-ea"/>
              <a:sym typeface="+mn-ea"/>
            </a:endParaRPr>
          </a:p>
        </p:txBody>
      </p:sp>
      <p:pic>
        <p:nvPicPr>
          <p:cNvPr id="40" name="图片 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685" y="1059180"/>
            <a:ext cx="7731760" cy="376999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学习中心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校内考生报考操作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dirty="0">
                <a:latin typeface="+mn-ea"/>
                <a:sym typeface="+mn-ea"/>
              </a:rPr>
              <a:t>3.点击批量报考或全部报考，弹出报考详情窗口，选择考点，点击保存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41" name="图片 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959485"/>
            <a:ext cx="8086090" cy="39427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学习中心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校内考生报考操作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dirty="0">
                <a:latin typeface="+mn-ea"/>
                <a:sym typeface="+mn-ea"/>
              </a:rPr>
              <a:t>4.至此校内考生学习中心代报考成功，待</a:t>
            </a:r>
            <a:r>
              <a:rPr lang="zh-CN" altLang="en-US" dirty="0">
                <a:latin typeface="+mn-ea"/>
                <a:sym typeface="+mn-ea"/>
              </a:rPr>
              <a:t>所属学习中心一级</a:t>
            </a:r>
            <a:r>
              <a:rPr dirty="0" err="1">
                <a:latin typeface="+mn-ea"/>
                <a:sym typeface="+mn-ea"/>
              </a:rPr>
              <a:t>审批</a:t>
            </a:r>
            <a:r>
              <a:rPr lang="zh-CN" altLang="en-US" dirty="0">
                <a:latin typeface="+mn-ea"/>
                <a:sym typeface="+mn-ea"/>
              </a:rPr>
              <a:t>、报考考点二级审批。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42" name="图片 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" y="959485"/>
            <a:ext cx="8063865" cy="39319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8"/>
          <p:cNvSpPr/>
          <p:nvPr/>
        </p:nvSpPr>
        <p:spPr>
          <a:xfrm flipV="1">
            <a:off x="94975" y="1840402"/>
            <a:ext cx="8954050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7270" y="1769428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63673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55671" y="1718034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74711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8" y="1020070"/>
            <a:ext cx="1707989" cy="397794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-25086" y="1095444"/>
            <a:ext cx="1710204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5534" y="1139196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2393139" y="1178143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5871" y="1136350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标题层"/>
          <p:cNvSpPr txBox="1"/>
          <p:nvPr/>
        </p:nvSpPr>
        <p:spPr bwMode="auto">
          <a:xfrm>
            <a:off x="4133102" y="1185042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6489" y="1134777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标题层"/>
          <p:cNvSpPr txBox="1"/>
          <p:nvPr/>
        </p:nvSpPr>
        <p:spPr bwMode="auto">
          <a:xfrm>
            <a:off x="5601886" y="117335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97126" y="169456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3553" y="1112808"/>
            <a:ext cx="955898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标题层"/>
          <p:cNvSpPr txBox="1"/>
          <p:nvPr/>
        </p:nvSpPr>
        <p:spPr bwMode="auto">
          <a:xfrm>
            <a:off x="6751608" y="1156965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78193" y="170060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4608" y="1118018"/>
            <a:ext cx="955897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6" name="标题层"/>
          <p:cNvSpPr txBox="1"/>
          <p:nvPr/>
        </p:nvSpPr>
        <p:spPr bwMode="auto">
          <a:xfrm>
            <a:off x="8109210" y="115432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1852" y="2013326"/>
            <a:ext cx="148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1. </a:t>
            </a:r>
            <a:r>
              <a:rPr lang="zh-CN" altLang="en-US" sz="1100" b="1" dirty="0"/>
              <a:t>总部考试计划下发</a:t>
            </a:r>
            <a:endParaRPr lang="en-US" altLang="zh-CN" sz="12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1422911" y="1976191"/>
            <a:ext cx="14788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 同步考生信息</a:t>
            </a:r>
            <a:endParaRPr lang="en-US" altLang="zh-CN" sz="1100" b="1" dirty="0"/>
          </a:p>
          <a:p>
            <a:r>
              <a:rPr lang="zh-CN" altLang="en-US" sz="1100" b="1" dirty="0"/>
              <a:t>（合作高校学习中心考务管理员）</a:t>
            </a:r>
            <a:endParaRPr lang="en-US" altLang="zh-CN" sz="1100" b="1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1354085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97269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872500" y="2153622"/>
            <a:ext cx="1933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5. </a:t>
            </a:r>
            <a:r>
              <a:rPr lang="zh-CN" altLang="en-US" sz="1100" b="1" dirty="0"/>
              <a:t>分部纸考编排，产生订单（分部考务管理员）</a:t>
            </a:r>
            <a:endParaRPr lang="zh-CN" altLang="en-US" sz="12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681114" y="2834037"/>
            <a:ext cx="18776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6. </a:t>
            </a:r>
            <a:r>
              <a:rPr lang="zh-CN" altLang="en-US" sz="1100" b="1" dirty="0"/>
              <a:t>考生照片采集（考生）</a:t>
            </a:r>
            <a:endParaRPr lang="zh-CN" altLang="en-US" sz="1200" b="1" dirty="0"/>
          </a:p>
        </p:txBody>
      </p:sp>
      <p:sp>
        <p:nvSpPr>
          <p:cNvPr id="34" name="圆角矩形 48"/>
          <p:cNvSpPr/>
          <p:nvPr/>
        </p:nvSpPr>
        <p:spPr>
          <a:xfrm>
            <a:off x="2916265" y="4006480"/>
            <a:ext cx="3469147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26386" y="193398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91100" y="192233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954374" y="3508631"/>
            <a:ext cx="3474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7. </a:t>
            </a:r>
            <a:r>
              <a:rPr lang="zh-CN" altLang="en-US" sz="1100" b="1" dirty="0"/>
              <a:t>维护主考，监考老师信息，（学习中心考务管理员）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  下载身份核验</a:t>
            </a:r>
            <a:r>
              <a:rPr lang="en-US" altLang="zh-CN" sz="1100" b="1" dirty="0"/>
              <a:t>APP</a:t>
            </a:r>
            <a:r>
              <a:rPr lang="zh-CN" altLang="en-US" sz="1100" b="1" dirty="0"/>
              <a:t>（主考与监考老师）。</a:t>
            </a:r>
            <a:endParaRPr lang="zh-CN" altLang="en-US" sz="1200" b="1" dirty="0"/>
          </a:p>
        </p:txBody>
      </p:sp>
      <p:sp>
        <p:nvSpPr>
          <p:cNvPr id="38" name="圆角矩形 48"/>
          <p:cNvSpPr/>
          <p:nvPr/>
        </p:nvSpPr>
        <p:spPr>
          <a:xfrm>
            <a:off x="2940528" y="3072787"/>
            <a:ext cx="3393646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1502" y="1981151"/>
            <a:ext cx="1325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8. </a:t>
            </a:r>
            <a:r>
              <a:rPr lang="zh-CN" altLang="en-US" sz="1100" b="1" dirty="0"/>
              <a:t>考点下载门签、考试通知单、考场情况表（考点考务管理员）</a:t>
            </a:r>
            <a:endParaRPr lang="zh-CN" altLang="en-US" sz="1200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7324905" y="186326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099591" y="3612833"/>
            <a:ext cx="104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10. </a:t>
            </a:r>
            <a:r>
              <a:rPr lang="zh-CN" altLang="en-US" sz="1100" b="1" dirty="0"/>
              <a:t>考生正式入场进行考试（主考、监考人员、考生）</a:t>
            </a:r>
            <a:endParaRPr lang="zh-CN" altLang="en-US" sz="1200" b="1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8605972" y="1838232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305910" y="2934952"/>
            <a:ext cx="125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/>
              <a:t>9.</a:t>
            </a:r>
            <a:r>
              <a:rPr lang="zh-CN" altLang="en-US" sz="1100" b="1" dirty="0"/>
              <a:t>考生下载准考证，核对准考证信息（考生）</a:t>
            </a:r>
            <a:endParaRPr lang="zh-CN" altLang="en-US" sz="11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-26396" y="2296849"/>
            <a:ext cx="151841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2. </a:t>
            </a:r>
            <a:r>
              <a:rPr lang="zh-CN" altLang="en-US" sz="1100" b="1" dirty="0"/>
              <a:t>分部考试计划下发</a:t>
            </a:r>
            <a:endParaRPr lang="en-US" altLang="zh-CN" sz="1100" b="1" dirty="0"/>
          </a:p>
          <a:p>
            <a:r>
              <a:rPr lang="zh-CN" altLang="en-US" sz="1100" b="1" dirty="0"/>
              <a:t>（分部考务管理员）</a:t>
            </a:r>
            <a:endParaRPr lang="en-US" altLang="zh-CN" sz="1100" b="1" dirty="0"/>
          </a:p>
        </p:txBody>
      </p:sp>
      <p:sp>
        <p:nvSpPr>
          <p:cNvPr id="13" name="矩形 12"/>
          <p:cNvSpPr/>
          <p:nvPr/>
        </p:nvSpPr>
        <p:spPr>
          <a:xfrm>
            <a:off x="1380313" y="2584509"/>
            <a:ext cx="152913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3. </a:t>
            </a:r>
            <a:r>
              <a:rPr lang="zh-CN" altLang="en-US" sz="1100" b="1" dirty="0"/>
              <a:t>统一报考（学习中心考务管理员）</a:t>
            </a:r>
            <a:endParaRPr lang="en-US" altLang="zh-CN" sz="11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2240502" y="799588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报考截止时间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44174" y="846547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编排截止时间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765" y="1435582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报考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52785" y="1452543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编排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考务管理流程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369342" y="3503640"/>
            <a:ext cx="1618705" cy="938719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1100" b="1" dirty="0"/>
              <a:t>4.</a:t>
            </a:r>
            <a:r>
              <a:rPr lang="zh-CN" altLang="en-US" sz="1100" b="1" dirty="0"/>
              <a:t>二级报考审批</a:t>
            </a:r>
            <a:endParaRPr lang="en-US" altLang="zh-CN" sz="1100" b="1" dirty="0"/>
          </a:p>
          <a:p>
            <a:r>
              <a:rPr lang="zh-CN" altLang="en-US" sz="1100" b="1" dirty="0">
                <a:solidFill>
                  <a:srgbClr val="FF0000"/>
                </a:solidFill>
              </a:rPr>
              <a:t>（</a:t>
            </a:r>
            <a:r>
              <a:rPr lang="en-US" altLang="zh-CN" sz="1100" b="1" dirty="0">
                <a:solidFill>
                  <a:srgbClr val="FF0000"/>
                </a:solidFill>
              </a:rPr>
              <a:t>1</a:t>
            </a:r>
            <a:r>
              <a:rPr lang="zh-CN" altLang="en-US" sz="1100" b="1" dirty="0">
                <a:solidFill>
                  <a:srgbClr val="FF0000"/>
                </a:solidFill>
              </a:rPr>
              <a:t>）一级审批（学习中心考务管理员）</a:t>
            </a:r>
            <a:endParaRPr lang="en-US" altLang="zh-CN" sz="1100" b="1" dirty="0">
              <a:solidFill>
                <a:srgbClr val="FF0000"/>
              </a:solidFill>
            </a:endParaRPr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2</a:t>
            </a:r>
            <a:r>
              <a:rPr lang="zh-CN" altLang="en-US" sz="1100" b="1" dirty="0"/>
              <a:t>）二级审批（考点考务管理员）</a:t>
            </a:r>
            <a:endParaRPr lang="en-US" altLang="zh-CN" sz="1100" b="1" dirty="0"/>
          </a:p>
        </p:txBody>
      </p:sp>
      <p:sp>
        <p:nvSpPr>
          <p:cNvPr id="14" name="矩形 13"/>
          <p:cNvSpPr/>
          <p:nvPr/>
        </p:nvSpPr>
        <p:spPr>
          <a:xfrm>
            <a:off x="1396277" y="3105319"/>
            <a:ext cx="142378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个人报考（考生）</a:t>
            </a:r>
            <a:endParaRPr lang="en-US" altLang="zh-CN" sz="1100" b="1" dirty="0"/>
          </a:p>
        </p:txBody>
      </p:sp>
      <p:sp>
        <p:nvSpPr>
          <p:cNvPr id="49" name="椭圆 48"/>
          <p:cNvSpPr/>
          <p:nvPr/>
        </p:nvSpPr>
        <p:spPr>
          <a:xfrm>
            <a:off x="1207978" y="1716338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学习中心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考生报考一审操作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6756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sz="2000" b="1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学习中心进行</a:t>
            </a:r>
            <a:r>
              <a:rPr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r>
              <a:rPr sz="2000" b="1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考生报考的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一级审批</a:t>
            </a:r>
            <a:endParaRPr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/>
            <a:r>
              <a:rPr dirty="0">
                <a:latin typeface="+mn-ea"/>
                <a:sym typeface="+mn-ea"/>
              </a:rPr>
              <a:t>1.进入学位英语报考审批页面，可以看到待审批的考生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43" name="图片 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240" y="1266825"/>
            <a:ext cx="7412990" cy="36144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学习中心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考生报考一审操作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dirty="0">
                <a:latin typeface="+mn-ea"/>
                <a:sym typeface="+mn-ea"/>
              </a:rPr>
              <a:t>2.选择考生，点击批量审批通过，弹出确认窗口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44" name="图片 4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959485"/>
            <a:ext cx="7983220" cy="389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学习中心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考生报考一审操作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dirty="0">
                <a:latin typeface="+mn-ea"/>
                <a:sym typeface="+mn-ea"/>
              </a:rPr>
              <a:t>3.点击确认后，选择的考生一审通过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45" name="图片 4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" y="959485"/>
            <a:ext cx="8029575" cy="391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学习中心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考生报考一审操作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dirty="0">
                <a:latin typeface="+mn-ea"/>
                <a:sym typeface="+mn-ea"/>
              </a:rPr>
              <a:t>4.点击查看，可以查看该考生的审批情况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46" name="图片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545" y="959485"/>
            <a:ext cx="7983220" cy="389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23032" y="1990686"/>
            <a:ext cx="7498080" cy="82994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学习中心考务管理操作</a:t>
            </a:r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手册</a:t>
            </a:r>
            <a:endParaRPr lang="zh-CN" altLang="en-US" sz="48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66668" y="1625587"/>
            <a:ext cx="1167965" cy="1254133"/>
          </a:xfrm>
          <a:prstGeom prst="rect">
            <a:avLst/>
          </a:prstGeom>
          <a:gradFill>
            <a:gsLst>
              <a:gs pos="32000">
                <a:srgbClr val="BC1D21"/>
              </a:gs>
              <a:gs pos="100000">
                <a:srgbClr val="FF0000"/>
              </a:gs>
            </a:gsLst>
            <a:lin ang="3600000" scaled="0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/>
              <a:t>五</a:t>
            </a:r>
            <a:endParaRPr lang="zh-CN" altLang="en-US" sz="4400" dirty="0"/>
          </a:p>
        </p:txBody>
      </p:sp>
      <p:sp>
        <p:nvSpPr>
          <p:cNvPr id="6" name="文本框 5"/>
          <p:cNvSpPr txBox="1"/>
          <p:nvPr/>
        </p:nvSpPr>
        <p:spPr>
          <a:xfrm>
            <a:off x="2834633" y="1772680"/>
            <a:ext cx="3262432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考生操作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8"/>
          <p:cNvSpPr/>
          <p:nvPr/>
        </p:nvSpPr>
        <p:spPr>
          <a:xfrm flipV="1">
            <a:off x="94975" y="1840402"/>
            <a:ext cx="8954050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7270" y="1769428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63673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55671" y="1718034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74711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8" y="1020070"/>
            <a:ext cx="1707989" cy="397794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-25086" y="1095444"/>
            <a:ext cx="1710204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5534" y="1139196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2393139" y="1178143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5871" y="1136350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标题层"/>
          <p:cNvSpPr txBox="1"/>
          <p:nvPr/>
        </p:nvSpPr>
        <p:spPr bwMode="auto">
          <a:xfrm>
            <a:off x="4133102" y="1185042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6489" y="1134777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标题层"/>
          <p:cNvSpPr txBox="1"/>
          <p:nvPr/>
        </p:nvSpPr>
        <p:spPr bwMode="auto">
          <a:xfrm>
            <a:off x="5601886" y="117335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97126" y="169456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3553" y="1112808"/>
            <a:ext cx="955898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标题层"/>
          <p:cNvSpPr txBox="1"/>
          <p:nvPr/>
        </p:nvSpPr>
        <p:spPr bwMode="auto">
          <a:xfrm>
            <a:off x="6751608" y="1156965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78193" y="170060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4608" y="1118018"/>
            <a:ext cx="955897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6" name="标题层"/>
          <p:cNvSpPr txBox="1"/>
          <p:nvPr/>
        </p:nvSpPr>
        <p:spPr bwMode="auto">
          <a:xfrm>
            <a:off x="8109210" y="115432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1852" y="2013326"/>
            <a:ext cx="148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1. </a:t>
            </a:r>
            <a:r>
              <a:rPr lang="zh-CN" altLang="en-US" sz="1100" b="1" dirty="0"/>
              <a:t>总部考试计划下发</a:t>
            </a:r>
            <a:endParaRPr lang="en-US" altLang="zh-CN" sz="12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1422911" y="1976191"/>
            <a:ext cx="14788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 同步考生信息</a:t>
            </a:r>
            <a:endParaRPr lang="en-US" altLang="zh-CN" sz="1100" b="1" dirty="0"/>
          </a:p>
          <a:p>
            <a:r>
              <a:rPr lang="zh-CN" altLang="en-US" sz="1100" b="1" dirty="0"/>
              <a:t>（合作高校学习中心考务管理员）</a:t>
            </a:r>
            <a:endParaRPr lang="en-US" altLang="zh-CN" sz="1100" b="1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1354085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97269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872500" y="2153622"/>
            <a:ext cx="1933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5. </a:t>
            </a:r>
            <a:r>
              <a:rPr lang="zh-CN" altLang="en-US" sz="1100" b="1" dirty="0"/>
              <a:t>分部纸考编排，产生订单（分部考务管理员）</a:t>
            </a:r>
            <a:endParaRPr lang="zh-CN" altLang="en-US" sz="12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681114" y="2834037"/>
            <a:ext cx="18776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6. </a:t>
            </a:r>
            <a:r>
              <a:rPr lang="zh-CN" altLang="en-US" sz="1100" b="1" dirty="0"/>
              <a:t>考生照片采集（考生）</a:t>
            </a:r>
            <a:endParaRPr lang="zh-CN" altLang="en-US" sz="1200" b="1" dirty="0"/>
          </a:p>
        </p:txBody>
      </p:sp>
      <p:sp>
        <p:nvSpPr>
          <p:cNvPr id="34" name="圆角矩形 48"/>
          <p:cNvSpPr/>
          <p:nvPr/>
        </p:nvSpPr>
        <p:spPr>
          <a:xfrm>
            <a:off x="2916265" y="4006480"/>
            <a:ext cx="3469147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26386" y="193398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91100" y="192233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954374" y="3508631"/>
            <a:ext cx="3474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7. </a:t>
            </a:r>
            <a:r>
              <a:rPr lang="zh-CN" altLang="en-US" sz="1100" b="1" dirty="0"/>
              <a:t>维护主考，监考老师信息，（学习中心考务管理员）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  下载身份核验</a:t>
            </a:r>
            <a:r>
              <a:rPr lang="en-US" altLang="zh-CN" sz="1100" b="1" dirty="0"/>
              <a:t>APP</a:t>
            </a:r>
            <a:r>
              <a:rPr lang="zh-CN" altLang="en-US" sz="1100" b="1" dirty="0"/>
              <a:t>（主考与监考老师）。</a:t>
            </a:r>
            <a:endParaRPr lang="zh-CN" altLang="en-US" sz="1200" b="1" dirty="0"/>
          </a:p>
        </p:txBody>
      </p:sp>
      <p:sp>
        <p:nvSpPr>
          <p:cNvPr id="38" name="圆角矩形 48"/>
          <p:cNvSpPr/>
          <p:nvPr/>
        </p:nvSpPr>
        <p:spPr>
          <a:xfrm>
            <a:off x="2940528" y="3072787"/>
            <a:ext cx="3393646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1502" y="1981151"/>
            <a:ext cx="1325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8. </a:t>
            </a:r>
            <a:r>
              <a:rPr lang="zh-CN" altLang="en-US" sz="1100" b="1" dirty="0"/>
              <a:t>考点下载门签、考试通知单、考场情况表（考点考务管理员）</a:t>
            </a:r>
            <a:endParaRPr lang="zh-CN" altLang="en-US" sz="1200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7324905" y="186326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099591" y="3612833"/>
            <a:ext cx="104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10. </a:t>
            </a:r>
            <a:r>
              <a:rPr lang="zh-CN" altLang="en-US" sz="1100" b="1" dirty="0"/>
              <a:t>考生正式入场进行考试（主考、监考人员、考生）</a:t>
            </a:r>
            <a:endParaRPr lang="zh-CN" altLang="en-US" sz="1200" b="1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8605972" y="1838232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305910" y="2934952"/>
            <a:ext cx="125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/>
              <a:t>9.</a:t>
            </a:r>
            <a:r>
              <a:rPr lang="zh-CN" altLang="en-US" sz="1100" b="1" dirty="0"/>
              <a:t>考生下载准考证，核对准考证信息（考生）</a:t>
            </a:r>
            <a:endParaRPr lang="zh-CN" altLang="en-US" sz="11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-26396" y="2296849"/>
            <a:ext cx="151841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2. </a:t>
            </a:r>
            <a:r>
              <a:rPr lang="zh-CN" altLang="en-US" sz="1100" b="1" dirty="0"/>
              <a:t>分部考试计划下发</a:t>
            </a:r>
            <a:endParaRPr lang="en-US" altLang="zh-CN" sz="1100" b="1" dirty="0"/>
          </a:p>
          <a:p>
            <a:r>
              <a:rPr lang="zh-CN" altLang="en-US" sz="1100" b="1" dirty="0"/>
              <a:t>（分部考务管理员）</a:t>
            </a:r>
            <a:endParaRPr lang="en-US" altLang="zh-CN" sz="1100" b="1" dirty="0"/>
          </a:p>
        </p:txBody>
      </p:sp>
      <p:sp>
        <p:nvSpPr>
          <p:cNvPr id="13" name="矩形 12"/>
          <p:cNvSpPr/>
          <p:nvPr/>
        </p:nvSpPr>
        <p:spPr>
          <a:xfrm>
            <a:off x="1380313" y="2584509"/>
            <a:ext cx="152913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3. </a:t>
            </a:r>
            <a:r>
              <a:rPr lang="zh-CN" altLang="en-US" sz="1100" b="1" dirty="0"/>
              <a:t>统一报考（学习中心考务管理员）</a:t>
            </a:r>
            <a:endParaRPr lang="en-US" altLang="zh-CN" sz="11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2240502" y="799588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报考截止时间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44174" y="846547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编排截止时间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765" y="1435582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报考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52785" y="1452543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编排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考务管理流程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369342" y="3503640"/>
            <a:ext cx="1618705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4.</a:t>
            </a:r>
            <a:r>
              <a:rPr lang="zh-CN" altLang="en-US" sz="1100" b="1" dirty="0"/>
              <a:t>二级报考审批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1</a:t>
            </a:r>
            <a:r>
              <a:rPr lang="zh-CN" altLang="en-US" sz="1100" b="1" dirty="0"/>
              <a:t>）一级审批（学习中心考务管理员）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2</a:t>
            </a:r>
            <a:r>
              <a:rPr lang="zh-CN" altLang="en-US" sz="1100" b="1" dirty="0"/>
              <a:t>）二级审批（考点考务管理员）</a:t>
            </a:r>
            <a:endParaRPr lang="en-US" altLang="zh-CN" sz="1100" b="1" dirty="0"/>
          </a:p>
        </p:txBody>
      </p:sp>
      <p:sp>
        <p:nvSpPr>
          <p:cNvPr id="14" name="矩形 13"/>
          <p:cNvSpPr/>
          <p:nvPr/>
        </p:nvSpPr>
        <p:spPr>
          <a:xfrm>
            <a:off x="1396277" y="3105319"/>
            <a:ext cx="1423788" cy="261610"/>
          </a:xfrm>
          <a:prstGeom prst="rect">
            <a:avLst/>
          </a:prstGeom>
          <a:solidFill>
            <a:srgbClr val="FFFF00"/>
          </a:solidFill>
        </p:spPr>
        <p:txBody>
          <a:bodyPr wrap="none">
            <a:spAutoFit/>
          </a:bodyPr>
          <a:lstStyle/>
          <a:p>
            <a:r>
              <a:rPr lang="en-US" altLang="zh-CN" sz="1100" b="1" dirty="0">
                <a:solidFill>
                  <a:srgbClr val="FF0000"/>
                </a:solidFill>
              </a:rPr>
              <a:t>3.</a:t>
            </a:r>
            <a:r>
              <a:rPr lang="zh-CN" altLang="en-US" sz="1100" b="1" dirty="0">
                <a:solidFill>
                  <a:srgbClr val="FF0000"/>
                </a:solidFill>
              </a:rPr>
              <a:t>个人报考（考生）</a:t>
            </a:r>
            <a:endParaRPr lang="en-US" altLang="zh-CN" sz="1100" b="1" dirty="0">
              <a:solidFill>
                <a:srgbClr val="FF0000"/>
              </a:solidFill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236462" y="1724660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自主报考操作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768975" y="591185"/>
            <a:ext cx="337566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dirty="0">
                <a:latin typeface="+mn-ea"/>
                <a:sym typeface="+mn-ea"/>
              </a:rPr>
              <a:t>1.登录进入考生端后，点击报考预约，进入考试报名页面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27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591185"/>
            <a:ext cx="5266690" cy="25679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28"/>
          <p:cNvPicPr>
            <a:picLocks noChangeAspect="1"/>
          </p:cNvPicPr>
          <p:nvPr/>
        </p:nvPicPr>
        <p:blipFill>
          <a:blip r:embed="rId2"/>
          <a:srcRect b="21605"/>
          <a:stretch>
            <a:fillRect/>
          </a:stretch>
        </p:blipFill>
        <p:spPr>
          <a:xfrm>
            <a:off x="3252470" y="2581275"/>
            <a:ext cx="5810885" cy="222123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左弧形箭头 3"/>
          <p:cNvSpPr/>
          <p:nvPr/>
        </p:nvSpPr>
        <p:spPr>
          <a:xfrm>
            <a:off x="1546860" y="2155190"/>
            <a:ext cx="1454785" cy="173228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自主报考操作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631180" y="591185"/>
            <a:ext cx="351345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dirty="0">
                <a:latin typeface="+mn-ea"/>
                <a:sym typeface="+mn-ea"/>
              </a:rPr>
              <a:t>2.选择刚才发布的报考通知，点击报考，弹出报考窗口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29" name="图片 29"/>
          <p:cNvPicPr>
            <a:picLocks noChangeAspect="1"/>
          </p:cNvPicPr>
          <p:nvPr/>
        </p:nvPicPr>
        <p:blipFill>
          <a:blip r:embed="rId1"/>
          <a:srcRect b="22948"/>
          <a:stretch>
            <a:fillRect/>
          </a:stretch>
        </p:blipFill>
        <p:spPr>
          <a:xfrm>
            <a:off x="0" y="491490"/>
            <a:ext cx="5266690" cy="197866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图片 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0740" y="2470150"/>
            <a:ext cx="5591810" cy="27266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自主报考操作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dirty="0">
                <a:latin typeface="+mn-ea"/>
                <a:sym typeface="+mn-ea"/>
              </a:rPr>
              <a:t>3.选择报考的考点，选择是否服从分配后，点击确认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31" name="图片 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8655" y="1287780"/>
            <a:ext cx="5266690" cy="25679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自主报考操作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6040" y="591185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dirty="0">
                <a:latin typeface="+mn-ea"/>
                <a:sym typeface="+mn-ea"/>
              </a:rPr>
              <a:t>待二审通过后，即报考成功。</a:t>
            </a:r>
            <a:endParaRPr dirty="0">
              <a:latin typeface="+mn-ea"/>
              <a:sym typeface="+mn-ea"/>
            </a:endParaRPr>
          </a:p>
        </p:txBody>
      </p:sp>
      <p:pic>
        <p:nvPicPr>
          <p:cNvPr id="32" name="图片 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6085" y="1059180"/>
            <a:ext cx="7467600" cy="3641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8"/>
          <p:cNvSpPr/>
          <p:nvPr/>
        </p:nvSpPr>
        <p:spPr>
          <a:xfrm flipV="1">
            <a:off x="94975" y="1840402"/>
            <a:ext cx="8954050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7270" y="1769428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20242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55671" y="1718034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74711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8" y="1020070"/>
            <a:ext cx="1707989" cy="397794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-25086" y="1095444"/>
            <a:ext cx="1710204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5534" y="1139196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2393139" y="1178143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5871" y="1136350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标题层"/>
          <p:cNvSpPr txBox="1"/>
          <p:nvPr/>
        </p:nvSpPr>
        <p:spPr bwMode="auto">
          <a:xfrm>
            <a:off x="4133102" y="1185042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6489" y="1134777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标题层"/>
          <p:cNvSpPr txBox="1"/>
          <p:nvPr/>
        </p:nvSpPr>
        <p:spPr bwMode="auto">
          <a:xfrm>
            <a:off x="5601886" y="117335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97126" y="169456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3553" y="1112808"/>
            <a:ext cx="955898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标题层"/>
          <p:cNvSpPr txBox="1"/>
          <p:nvPr/>
        </p:nvSpPr>
        <p:spPr bwMode="auto">
          <a:xfrm>
            <a:off x="6751608" y="1156965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78193" y="170060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4608" y="1118018"/>
            <a:ext cx="955897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6" name="标题层"/>
          <p:cNvSpPr txBox="1"/>
          <p:nvPr/>
        </p:nvSpPr>
        <p:spPr bwMode="auto">
          <a:xfrm>
            <a:off x="8109210" y="115432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1852" y="2013326"/>
            <a:ext cx="148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1. </a:t>
            </a:r>
            <a:r>
              <a:rPr lang="zh-CN" altLang="en-US" sz="1100" b="1" dirty="0"/>
              <a:t>总部考试计划下发</a:t>
            </a:r>
            <a:endParaRPr lang="en-US" altLang="zh-CN" sz="12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1422911" y="1976191"/>
            <a:ext cx="14788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 同步考生信息</a:t>
            </a:r>
            <a:endParaRPr lang="en-US" altLang="zh-CN" sz="1100" b="1" dirty="0"/>
          </a:p>
          <a:p>
            <a:r>
              <a:rPr lang="zh-CN" altLang="en-US" sz="1100" b="1" dirty="0"/>
              <a:t>（合作高校学习中心考务管理员）</a:t>
            </a:r>
            <a:endParaRPr lang="en-US" altLang="zh-CN" sz="1100" b="1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1354085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97269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872500" y="2153622"/>
            <a:ext cx="1933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5. </a:t>
            </a:r>
            <a:r>
              <a:rPr lang="zh-CN" altLang="en-US" sz="1100" b="1" dirty="0"/>
              <a:t>分部纸考编排，产生订单（分部考务管理员）</a:t>
            </a:r>
            <a:endParaRPr lang="zh-CN" altLang="en-US" sz="12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681114" y="2834037"/>
            <a:ext cx="18776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6. </a:t>
            </a:r>
            <a:r>
              <a:rPr lang="zh-CN" altLang="en-US" sz="1100" b="1" dirty="0"/>
              <a:t>考生照片采集（考生）</a:t>
            </a:r>
            <a:endParaRPr lang="zh-CN" altLang="en-US" sz="1200" b="1" dirty="0"/>
          </a:p>
        </p:txBody>
      </p:sp>
      <p:sp>
        <p:nvSpPr>
          <p:cNvPr id="34" name="圆角矩形 48"/>
          <p:cNvSpPr/>
          <p:nvPr/>
        </p:nvSpPr>
        <p:spPr>
          <a:xfrm>
            <a:off x="2916265" y="4006480"/>
            <a:ext cx="3469147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26386" y="193398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91100" y="192233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954374" y="3508631"/>
            <a:ext cx="3474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7. </a:t>
            </a:r>
            <a:r>
              <a:rPr lang="zh-CN" altLang="en-US" sz="1100" b="1" dirty="0"/>
              <a:t>维护主考，监考老师信息，（学习中心考务管理员）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  下载身份核验</a:t>
            </a:r>
            <a:r>
              <a:rPr lang="en-US" altLang="zh-CN" sz="1100" b="1" dirty="0"/>
              <a:t>APP</a:t>
            </a:r>
            <a:r>
              <a:rPr lang="zh-CN" altLang="en-US" sz="1100" b="1" dirty="0"/>
              <a:t>（主考与监考老师）。</a:t>
            </a:r>
            <a:endParaRPr lang="zh-CN" altLang="en-US" sz="1200" b="1" dirty="0"/>
          </a:p>
        </p:txBody>
      </p:sp>
      <p:sp>
        <p:nvSpPr>
          <p:cNvPr id="38" name="圆角矩形 48"/>
          <p:cNvSpPr/>
          <p:nvPr/>
        </p:nvSpPr>
        <p:spPr>
          <a:xfrm>
            <a:off x="2940528" y="3072787"/>
            <a:ext cx="3393646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1502" y="1981151"/>
            <a:ext cx="1325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8. </a:t>
            </a:r>
            <a:r>
              <a:rPr lang="zh-CN" altLang="en-US" sz="1100" b="1" dirty="0"/>
              <a:t>考点下载门签、考试通知单、考场情况表（考点考务管理员）</a:t>
            </a:r>
            <a:endParaRPr lang="zh-CN" altLang="en-US" sz="1200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7324905" y="186326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099591" y="3612833"/>
            <a:ext cx="104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10. </a:t>
            </a:r>
            <a:r>
              <a:rPr lang="zh-CN" altLang="en-US" sz="1100" b="1" dirty="0"/>
              <a:t>考生正式入场进行考试（主考、监考人员、考生）</a:t>
            </a:r>
            <a:endParaRPr lang="zh-CN" altLang="en-US" sz="1200" b="1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8605972" y="1838232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305910" y="2934952"/>
            <a:ext cx="1256804" cy="600164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1100" b="1" dirty="0">
                <a:solidFill>
                  <a:srgbClr val="FF0000"/>
                </a:solidFill>
              </a:rPr>
              <a:t>9.</a:t>
            </a:r>
            <a:r>
              <a:rPr lang="zh-CN" altLang="en-US" sz="1100" b="1" dirty="0">
                <a:solidFill>
                  <a:srgbClr val="FF0000"/>
                </a:solidFill>
              </a:rPr>
              <a:t>考生下载准考证，核对准考证信息（考生）</a:t>
            </a:r>
            <a:endParaRPr lang="zh-CN" altLang="en-US" sz="1100" b="1" dirty="0">
              <a:solidFill>
                <a:srgbClr val="FF0000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-26396" y="2296849"/>
            <a:ext cx="151841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2. </a:t>
            </a:r>
            <a:r>
              <a:rPr lang="zh-CN" altLang="en-US" sz="1100" b="1" dirty="0"/>
              <a:t>分部考试计划下发</a:t>
            </a:r>
            <a:endParaRPr lang="en-US" altLang="zh-CN" sz="1100" b="1" dirty="0"/>
          </a:p>
          <a:p>
            <a:r>
              <a:rPr lang="zh-CN" altLang="en-US" sz="1100" b="1" dirty="0"/>
              <a:t>（分部考务管理员）</a:t>
            </a:r>
            <a:endParaRPr lang="en-US" altLang="zh-CN" sz="1100" b="1" dirty="0"/>
          </a:p>
        </p:txBody>
      </p:sp>
      <p:sp>
        <p:nvSpPr>
          <p:cNvPr id="13" name="矩形 12"/>
          <p:cNvSpPr/>
          <p:nvPr/>
        </p:nvSpPr>
        <p:spPr>
          <a:xfrm>
            <a:off x="1380313" y="2584509"/>
            <a:ext cx="152913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3. </a:t>
            </a:r>
            <a:r>
              <a:rPr lang="zh-CN" altLang="en-US" sz="1100" b="1" dirty="0"/>
              <a:t>统一报考（学习中心考务管理员）</a:t>
            </a:r>
            <a:endParaRPr lang="en-US" altLang="zh-CN" sz="11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2240502" y="799588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报考截止时间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44174" y="846547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编排截止时间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765" y="1435582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报考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52785" y="1452543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编排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考务管理流程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369342" y="3503640"/>
            <a:ext cx="1618705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4.</a:t>
            </a:r>
            <a:r>
              <a:rPr lang="zh-CN" altLang="en-US" sz="1100" b="1" dirty="0"/>
              <a:t>二级报考审批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1</a:t>
            </a:r>
            <a:r>
              <a:rPr lang="zh-CN" altLang="en-US" sz="1100" b="1" dirty="0"/>
              <a:t>）一级审批（学习中心考务管理员）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2</a:t>
            </a:r>
            <a:r>
              <a:rPr lang="zh-CN" altLang="en-US" sz="1100" b="1" dirty="0"/>
              <a:t>）二级审批（考点考务管理员）</a:t>
            </a:r>
            <a:endParaRPr lang="en-US" altLang="zh-CN" sz="1100" b="1" dirty="0"/>
          </a:p>
        </p:txBody>
      </p:sp>
      <p:sp>
        <p:nvSpPr>
          <p:cNvPr id="14" name="矩形 13"/>
          <p:cNvSpPr/>
          <p:nvPr/>
        </p:nvSpPr>
        <p:spPr>
          <a:xfrm>
            <a:off x="1396277" y="3105319"/>
            <a:ext cx="1423788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个人报考（考生）</a:t>
            </a:r>
            <a:endParaRPr lang="en-US" altLang="zh-CN" sz="1100" b="1" dirty="0"/>
          </a:p>
        </p:txBody>
      </p:sp>
      <p:sp>
        <p:nvSpPr>
          <p:cNvPr id="49" name="椭圆 48"/>
          <p:cNvSpPr/>
          <p:nvPr/>
        </p:nvSpPr>
        <p:spPr>
          <a:xfrm>
            <a:off x="1187130" y="1731849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135" y="681644"/>
            <a:ext cx="6729969" cy="3913215"/>
          </a:xfrm>
          <a:prstGeom prst="rect">
            <a:avLst/>
          </a:prstGeom>
        </p:spPr>
      </p:pic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考生</a:t>
            </a:r>
            <a:r>
              <a:rPr lang="en-US" altLang="zh-CN" sz="2400" dirty="0">
                <a:sym typeface="+mn-ea"/>
              </a:rPr>
              <a:t>——</a:t>
            </a:r>
            <a:r>
              <a:rPr lang="zh-CN" altLang="en-US" sz="2400" dirty="0">
                <a:sym typeface="+mn-ea"/>
              </a:rPr>
              <a:t>下载准考证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2688" y="1127657"/>
            <a:ext cx="6101561" cy="347325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下载准考证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2702" y="625423"/>
            <a:ext cx="907859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+mn-ea"/>
                <a:sym typeface="+mn-ea"/>
              </a:rPr>
              <a:t>考生下载准考证：需满足以下两点条件</a:t>
            </a:r>
            <a:endParaRPr dirty="0"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60255" y="1533009"/>
            <a:ext cx="191792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zh-CN" altLang="en-US" dirty="0">
                <a:latin typeface="+mn-ea"/>
                <a:sym typeface="+mn-ea"/>
              </a:rPr>
              <a:t>使用照片采集小程序，已经完成了照片采集</a:t>
            </a:r>
            <a:endParaRPr lang="en-US" altLang="zh-CN" dirty="0">
              <a:latin typeface="+mn-ea"/>
              <a:sym typeface="+mn-ea"/>
            </a:endParaRPr>
          </a:p>
          <a:p>
            <a:pPr marL="342900" indent="-342900">
              <a:buAutoNum type="arabicPeriod"/>
            </a:pPr>
            <a:endParaRPr lang="en-US" altLang="zh-CN" dirty="0">
              <a:latin typeface="+mn-ea"/>
              <a:sym typeface="+mn-ea"/>
            </a:endParaRPr>
          </a:p>
          <a:p>
            <a:pPr marL="342900" indent="-342900">
              <a:buAutoNum type="arabicPeriod"/>
            </a:pPr>
            <a:r>
              <a:rPr lang="zh-CN" altLang="en-US" dirty="0">
                <a:latin typeface="+mn-ea"/>
                <a:sym typeface="+mn-ea"/>
              </a:rPr>
              <a:t>所报考考点所属的分部，已经完成了纸考编排</a:t>
            </a:r>
            <a:endParaRPr lang="zh-CN" alt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8"/>
          <p:cNvSpPr/>
          <p:nvPr/>
        </p:nvSpPr>
        <p:spPr>
          <a:xfrm flipV="1">
            <a:off x="94975" y="1840402"/>
            <a:ext cx="8954050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7270" y="1769428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63673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55671" y="1718034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74711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8" y="1020070"/>
            <a:ext cx="1707989" cy="397794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-25086" y="1095444"/>
            <a:ext cx="1710204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5534" y="1139196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2393139" y="1178143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5871" y="1136350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标题层"/>
          <p:cNvSpPr txBox="1"/>
          <p:nvPr/>
        </p:nvSpPr>
        <p:spPr bwMode="auto">
          <a:xfrm>
            <a:off x="4133102" y="1185042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6489" y="1134777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标题层"/>
          <p:cNvSpPr txBox="1"/>
          <p:nvPr/>
        </p:nvSpPr>
        <p:spPr bwMode="auto">
          <a:xfrm>
            <a:off x="5601886" y="117335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97126" y="169456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3553" y="1112808"/>
            <a:ext cx="955898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标题层"/>
          <p:cNvSpPr txBox="1"/>
          <p:nvPr/>
        </p:nvSpPr>
        <p:spPr bwMode="auto">
          <a:xfrm>
            <a:off x="6751608" y="1156965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78193" y="170060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4608" y="1118018"/>
            <a:ext cx="955897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6" name="标题层"/>
          <p:cNvSpPr txBox="1"/>
          <p:nvPr/>
        </p:nvSpPr>
        <p:spPr bwMode="auto">
          <a:xfrm>
            <a:off x="8109210" y="115432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1852" y="2013326"/>
            <a:ext cx="148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1. </a:t>
            </a:r>
            <a:r>
              <a:rPr lang="zh-CN" altLang="en-US" sz="1100" b="1" dirty="0"/>
              <a:t>总部考试计划下发</a:t>
            </a:r>
            <a:endParaRPr lang="en-US" altLang="zh-CN" sz="12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1422911" y="1976191"/>
            <a:ext cx="14788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 同步考生信息</a:t>
            </a:r>
            <a:endParaRPr lang="en-US" altLang="zh-CN" sz="1100" b="1" dirty="0"/>
          </a:p>
          <a:p>
            <a:r>
              <a:rPr lang="zh-CN" altLang="en-US" sz="1100" b="1" dirty="0"/>
              <a:t>（合作高校学习中心考务管理员）</a:t>
            </a:r>
            <a:endParaRPr lang="en-US" altLang="zh-CN" sz="1100" b="1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1354085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97269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872500" y="2153622"/>
            <a:ext cx="1933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5. </a:t>
            </a:r>
            <a:r>
              <a:rPr lang="zh-CN" altLang="en-US" sz="1100" b="1" dirty="0"/>
              <a:t>分部纸考编排，产生订单（分部考务管理员）</a:t>
            </a:r>
            <a:endParaRPr lang="zh-CN" altLang="en-US" sz="12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681114" y="2841519"/>
            <a:ext cx="1877630" cy="261610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100" b="1" dirty="0">
                <a:solidFill>
                  <a:srgbClr val="FF0000"/>
                </a:solidFill>
              </a:rPr>
              <a:t>6. </a:t>
            </a:r>
            <a:r>
              <a:rPr lang="zh-CN" altLang="en-US" sz="1100" b="1" dirty="0">
                <a:solidFill>
                  <a:srgbClr val="FF0000"/>
                </a:solidFill>
              </a:rPr>
              <a:t>考生照片采集（考生）</a:t>
            </a:r>
            <a:endParaRPr lang="zh-CN" altLang="en-US" sz="1200" b="1" dirty="0">
              <a:solidFill>
                <a:srgbClr val="FF0000"/>
              </a:solidFill>
            </a:endParaRPr>
          </a:p>
        </p:txBody>
      </p:sp>
      <p:sp>
        <p:nvSpPr>
          <p:cNvPr id="34" name="圆角矩形 48"/>
          <p:cNvSpPr/>
          <p:nvPr/>
        </p:nvSpPr>
        <p:spPr>
          <a:xfrm>
            <a:off x="2916265" y="4006480"/>
            <a:ext cx="3469147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26386" y="193398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91100" y="192233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954374" y="3508631"/>
            <a:ext cx="3474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7. </a:t>
            </a:r>
            <a:r>
              <a:rPr lang="zh-CN" altLang="en-US" sz="1100" b="1" dirty="0"/>
              <a:t>维护主考，监考老师信息，（学习中心考务管理员）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  下载身份核验</a:t>
            </a:r>
            <a:r>
              <a:rPr lang="en-US" altLang="zh-CN" sz="1100" b="1" dirty="0"/>
              <a:t>APP</a:t>
            </a:r>
            <a:r>
              <a:rPr lang="zh-CN" altLang="en-US" sz="1100" b="1" dirty="0"/>
              <a:t>（主考与监考老师）。</a:t>
            </a:r>
            <a:endParaRPr lang="zh-CN" altLang="en-US" sz="1200" b="1" dirty="0"/>
          </a:p>
        </p:txBody>
      </p:sp>
      <p:sp>
        <p:nvSpPr>
          <p:cNvPr id="38" name="圆角矩形 48"/>
          <p:cNvSpPr/>
          <p:nvPr/>
        </p:nvSpPr>
        <p:spPr>
          <a:xfrm>
            <a:off x="2940528" y="3072787"/>
            <a:ext cx="3393646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1502" y="1981151"/>
            <a:ext cx="1325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8. </a:t>
            </a:r>
            <a:r>
              <a:rPr lang="zh-CN" altLang="en-US" sz="1100" b="1" dirty="0"/>
              <a:t>考点下载门签、考试通知单、考场情况表（考点考务管理员）</a:t>
            </a:r>
            <a:endParaRPr lang="zh-CN" altLang="en-US" sz="1200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7324905" y="186326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099591" y="3612833"/>
            <a:ext cx="104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10. </a:t>
            </a:r>
            <a:r>
              <a:rPr lang="zh-CN" altLang="en-US" sz="1100" b="1" dirty="0"/>
              <a:t>考生正式入场进行考试（主考、监考人员、考生）</a:t>
            </a:r>
            <a:endParaRPr lang="zh-CN" altLang="en-US" sz="1200" b="1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8605972" y="1838232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305910" y="2934952"/>
            <a:ext cx="125680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9.</a:t>
            </a:r>
            <a:r>
              <a:rPr lang="zh-CN" altLang="en-US" sz="1100" b="1" dirty="0"/>
              <a:t>考生下载准考证，核对准考证信息（考生）</a:t>
            </a:r>
            <a:endParaRPr lang="zh-CN" altLang="en-US" sz="11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-26396" y="2296849"/>
            <a:ext cx="151841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2. </a:t>
            </a:r>
            <a:r>
              <a:rPr lang="zh-CN" altLang="en-US" sz="1100" b="1" dirty="0"/>
              <a:t>分部考试计划下发</a:t>
            </a:r>
            <a:endParaRPr lang="en-US" altLang="zh-CN" sz="1100" b="1" dirty="0"/>
          </a:p>
          <a:p>
            <a:r>
              <a:rPr lang="zh-CN" altLang="en-US" sz="1100" b="1" dirty="0"/>
              <a:t>（分部考务管理员）</a:t>
            </a:r>
            <a:endParaRPr lang="en-US" altLang="zh-CN" sz="1100" b="1" dirty="0"/>
          </a:p>
        </p:txBody>
      </p:sp>
      <p:sp>
        <p:nvSpPr>
          <p:cNvPr id="13" name="矩形 12"/>
          <p:cNvSpPr/>
          <p:nvPr/>
        </p:nvSpPr>
        <p:spPr>
          <a:xfrm>
            <a:off x="1380313" y="2584509"/>
            <a:ext cx="152913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3. </a:t>
            </a:r>
            <a:r>
              <a:rPr lang="zh-CN" altLang="en-US" sz="1100" b="1" dirty="0"/>
              <a:t>统一报考（学习中心考务管理员）</a:t>
            </a:r>
            <a:endParaRPr lang="en-US" altLang="zh-CN" sz="11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2240502" y="799588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报考截止时间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44174" y="846547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编排截止时间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765" y="1435582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报考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52785" y="1452543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编排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考务管理流程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369342" y="3503640"/>
            <a:ext cx="1618705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100" b="1" dirty="0"/>
              <a:t>4.</a:t>
            </a:r>
            <a:r>
              <a:rPr lang="zh-CN" altLang="en-US" sz="1100" b="1" dirty="0"/>
              <a:t>二级报考审批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1</a:t>
            </a:r>
            <a:r>
              <a:rPr lang="zh-CN" altLang="en-US" sz="1100" b="1" dirty="0"/>
              <a:t>）一级审批（学习中心考务管理员）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2</a:t>
            </a:r>
            <a:r>
              <a:rPr lang="zh-CN" altLang="en-US" sz="1100" b="1" dirty="0"/>
              <a:t>）二级审批（考点考务管理员）</a:t>
            </a:r>
            <a:endParaRPr lang="en-US" altLang="zh-CN" sz="1100" b="1" dirty="0"/>
          </a:p>
        </p:txBody>
      </p:sp>
      <p:sp>
        <p:nvSpPr>
          <p:cNvPr id="14" name="矩形 13"/>
          <p:cNvSpPr/>
          <p:nvPr/>
        </p:nvSpPr>
        <p:spPr>
          <a:xfrm>
            <a:off x="1396277" y="3105319"/>
            <a:ext cx="1423788" cy="2616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个人报考（考生）</a:t>
            </a:r>
            <a:endParaRPr lang="en-US" altLang="zh-CN" sz="1100" b="1" dirty="0"/>
          </a:p>
        </p:txBody>
      </p:sp>
      <p:sp>
        <p:nvSpPr>
          <p:cNvPr id="49" name="椭圆 48"/>
          <p:cNvSpPr/>
          <p:nvPr/>
        </p:nvSpPr>
        <p:spPr>
          <a:xfrm>
            <a:off x="1207978" y="1691912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8"/>
          <p:cNvSpPr/>
          <p:nvPr/>
        </p:nvSpPr>
        <p:spPr>
          <a:xfrm flipV="1">
            <a:off x="94975" y="1840402"/>
            <a:ext cx="8954050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08246" y="173630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63673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55671" y="1718034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44154" y="1762917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8" y="1020070"/>
            <a:ext cx="1707989" cy="397794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-25086" y="1095444"/>
            <a:ext cx="1710204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5534" y="1139196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2393139" y="1178143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5871" y="1136350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标题层"/>
          <p:cNvSpPr txBox="1"/>
          <p:nvPr/>
        </p:nvSpPr>
        <p:spPr bwMode="auto">
          <a:xfrm>
            <a:off x="4133102" y="1185042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6489" y="1134777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标题层"/>
          <p:cNvSpPr txBox="1"/>
          <p:nvPr/>
        </p:nvSpPr>
        <p:spPr bwMode="auto">
          <a:xfrm>
            <a:off x="5601886" y="117335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97126" y="169456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3553" y="1112808"/>
            <a:ext cx="955898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标题层"/>
          <p:cNvSpPr txBox="1"/>
          <p:nvPr/>
        </p:nvSpPr>
        <p:spPr bwMode="auto">
          <a:xfrm>
            <a:off x="6751608" y="1156965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78193" y="170060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4608" y="1118018"/>
            <a:ext cx="955897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6" name="标题层"/>
          <p:cNvSpPr txBox="1"/>
          <p:nvPr/>
        </p:nvSpPr>
        <p:spPr bwMode="auto">
          <a:xfrm>
            <a:off x="8109210" y="115432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1852" y="2013326"/>
            <a:ext cx="148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1. </a:t>
            </a:r>
            <a:r>
              <a:rPr lang="zh-CN" altLang="en-US" sz="1100" b="1" dirty="0"/>
              <a:t>总部考试计划下发</a:t>
            </a:r>
            <a:endParaRPr lang="en-US" altLang="zh-CN" sz="12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1422911" y="1976191"/>
            <a:ext cx="14788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 同步考生信息</a:t>
            </a:r>
            <a:endParaRPr lang="en-US" altLang="zh-CN" sz="1100" b="1" dirty="0"/>
          </a:p>
          <a:p>
            <a:r>
              <a:rPr lang="zh-CN" altLang="en-US" sz="1100" b="1" dirty="0"/>
              <a:t>（合作高校学习中心考务管理员）</a:t>
            </a:r>
            <a:endParaRPr lang="en-US" altLang="zh-CN" sz="1100" b="1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1354085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97269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872500" y="2153622"/>
            <a:ext cx="1933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5. </a:t>
            </a:r>
            <a:r>
              <a:rPr lang="zh-CN" altLang="en-US" sz="1100" b="1" dirty="0"/>
              <a:t>分部纸考编排，产生订单（分部考务管理员）</a:t>
            </a:r>
            <a:endParaRPr lang="zh-CN" altLang="en-US" sz="12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681114" y="2834037"/>
            <a:ext cx="18776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6. </a:t>
            </a:r>
            <a:r>
              <a:rPr lang="zh-CN" altLang="en-US" sz="1100" b="1" dirty="0"/>
              <a:t>考生照片采集（考生）</a:t>
            </a:r>
            <a:endParaRPr lang="zh-CN" altLang="en-US" sz="1200" b="1" dirty="0"/>
          </a:p>
        </p:txBody>
      </p:sp>
      <p:sp>
        <p:nvSpPr>
          <p:cNvPr id="34" name="圆角矩形 48"/>
          <p:cNvSpPr/>
          <p:nvPr/>
        </p:nvSpPr>
        <p:spPr>
          <a:xfrm>
            <a:off x="2916265" y="4006480"/>
            <a:ext cx="3469147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26386" y="193398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91100" y="192233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954374" y="3508631"/>
            <a:ext cx="3474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7. </a:t>
            </a:r>
            <a:r>
              <a:rPr lang="zh-CN" altLang="en-US" sz="1100" b="1" dirty="0"/>
              <a:t>维护主考，监考老师信息，（学习中心考务管理员）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  下载身份核验</a:t>
            </a:r>
            <a:r>
              <a:rPr lang="en-US" altLang="zh-CN" sz="1100" b="1" dirty="0"/>
              <a:t>APP</a:t>
            </a:r>
            <a:r>
              <a:rPr lang="zh-CN" altLang="en-US" sz="1100" b="1" dirty="0"/>
              <a:t>（主考与监考老师）。</a:t>
            </a:r>
            <a:endParaRPr lang="zh-CN" altLang="en-US" sz="1200" b="1" dirty="0"/>
          </a:p>
        </p:txBody>
      </p:sp>
      <p:sp>
        <p:nvSpPr>
          <p:cNvPr id="38" name="圆角矩形 48"/>
          <p:cNvSpPr/>
          <p:nvPr/>
        </p:nvSpPr>
        <p:spPr>
          <a:xfrm>
            <a:off x="2940528" y="3072787"/>
            <a:ext cx="3393646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1502" y="1981151"/>
            <a:ext cx="1325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8. </a:t>
            </a:r>
            <a:r>
              <a:rPr lang="zh-CN" altLang="en-US" sz="1100" b="1" dirty="0"/>
              <a:t>考点下载门签、考试通知单、考场情况表（考点考务管理员）</a:t>
            </a:r>
            <a:endParaRPr lang="zh-CN" altLang="en-US" sz="1200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7324905" y="186326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099591" y="3612833"/>
            <a:ext cx="104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10. </a:t>
            </a:r>
            <a:r>
              <a:rPr lang="zh-CN" altLang="en-US" sz="1100" b="1" dirty="0"/>
              <a:t>考生正式入场进行考试（主考、监考人员、考生）</a:t>
            </a:r>
            <a:endParaRPr lang="zh-CN" altLang="en-US" sz="1200" b="1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8605972" y="1838232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305910" y="2934952"/>
            <a:ext cx="125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/>
              <a:t>9.</a:t>
            </a:r>
            <a:r>
              <a:rPr lang="zh-CN" altLang="en-US" sz="1100" b="1" dirty="0"/>
              <a:t>考生下载准考证，核对准考证信息（考生）</a:t>
            </a:r>
            <a:endParaRPr lang="zh-CN" altLang="en-US" sz="11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-26396" y="2296849"/>
            <a:ext cx="151841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2. </a:t>
            </a:r>
            <a:r>
              <a:rPr lang="zh-CN" altLang="en-US" sz="1100" b="1" dirty="0"/>
              <a:t>分部考试计划下发</a:t>
            </a:r>
            <a:endParaRPr lang="en-US" altLang="zh-CN" sz="1100" b="1" dirty="0"/>
          </a:p>
          <a:p>
            <a:r>
              <a:rPr lang="zh-CN" altLang="en-US" sz="1100" b="1" dirty="0"/>
              <a:t>（分部考务管理员）</a:t>
            </a:r>
            <a:endParaRPr lang="en-US" altLang="zh-CN" sz="1100" b="1" dirty="0"/>
          </a:p>
        </p:txBody>
      </p:sp>
      <p:sp>
        <p:nvSpPr>
          <p:cNvPr id="13" name="矩形 12"/>
          <p:cNvSpPr/>
          <p:nvPr/>
        </p:nvSpPr>
        <p:spPr>
          <a:xfrm>
            <a:off x="1421875" y="2664760"/>
            <a:ext cx="152913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/>
              <a:t>3. </a:t>
            </a:r>
            <a:r>
              <a:rPr lang="zh-CN" altLang="en-US" sz="1100" b="1" dirty="0"/>
              <a:t>统一报考（学习中心考务管理员）</a:t>
            </a:r>
            <a:endParaRPr lang="en-US" altLang="zh-CN" sz="1100" b="1" dirty="0"/>
          </a:p>
          <a:p>
            <a:r>
              <a:rPr lang="en-US" altLang="zh-CN" sz="1100" b="1" dirty="0"/>
              <a:t>3.</a:t>
            </a:r>
            <a:r>
              <a:rPr lang="zh-CN" altLang="en-US" sz="1100" b="1" dirty="0"/>
              <a:t>个人报考（考生）</a:t>
            </a:r>
            <a:endParaRPr lang="en-US" altLang="zh-CN" sz="1100" b="1" dirty="0"/>
          </a:p>
        </p:txBody>
      </p:sp>
      <p:sp>
        <p:nvSpPr>
          <p:cNvPr id="43" name="文本框 42"/>
          <p:cNvSpPr txBox="1"/>
          <p:nvPr/>
        </p:nvSpPr>
        <p:spPr>
          <a:xfrm>
            <a:off x="2240502" y="799588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报考截止时间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44174" y="846547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编排截止时间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765" y="1435582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报考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52785" y="1452543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编排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考务管理流程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369342" y="3503640"/>
            <a:ext cx="161870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/>
              <a:t>4.</a:t>
            </a:r>
            <a:r>
              <a:rPr lang="zh-CN" altLang="en-US" sz="1100" b="1" dirty="0"/>
              <a:t>二级报考审批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1</a:t>
            </a:r>
            <a:r>
              <a:rPr lang="zh-CN" altLang="en-US" sz="1100" b="1" dirty="0"/>
              <a:t>）一级审批（学习中心考务管理员）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2</a:t>
            </a:r>
            <a:r>
              <a:rPr lang="zh-CN" altLang="en-US" sz="1100" b="1" dirty="0"/>
              <a:t>）二级审批（考点考务管理员）</a:t>
            </a:r>
            <a:endParaRPr lang="en-US" altLang="zh-CN" sz="1100" b="1" dirty="0"/>
          </a:p>
        </p:txBody>
      </p:sp>
      <p:sp>
        <p:nvSpPr>
          <p:cNvPr id="49" name="椭圆 48"/>
          <p:cNvSpPr/>
          <p:nvPr/>
        </p:nvSpPr>
        <p:spPr>
          <a:xfrm>
            <a:off x="1219427" y="1734652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照片采集</a:t>
            </a:r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32702" y="625423"/>
            <a:ext cx="9078595" cy="64633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+mn-ea"/>
                <a:sym typeface="+mn-ea"/>
              </a:rPr>
              <a:t>考生下载准考证：如考生未进行照片采集，则无法下载准考，提示如下：</a:t>
            </a:r>
            <a:endParaRPr lang="zh-CN" altLang="en-US" dirty="0"/>
          </a:p>
          <a:p>
            <a:endParaRPr dirty="0">
              <a:latin typeface="+mn-ea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0927" y="1084355"/>
            <a:ext cx="6152957" cy="3723292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ym typeface="+mn-ea"/>
              </a:rPr>
              <a:t>考生</a:t>
            </a:r>
            <a:r>
              <a:rPr lang="en-US" altLang="zh-CN" dirty="0">
                <a:sym typeface="+mn-ea"/>
              </a:rPr>
              <a:t>——</a:t>
            </a:r>
            <a:r>
              <a:rPr lang="zh-CN" altLang="en-US" dirty="0">
                <a:sym typeface="+mn-ea"/>
              </a:rPr>
              <a:t>查看成绩操作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02121" y="1369305"/>
            <a:ext cx="7568196" cy="114133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sz="2400" b="1" dirty="0">
                <a:sym typeface="+mn-ea"/>
              </a:rPr>
              <a:t>待总部进行学位外语成绩发布后，考生即可登录查看成绩与及格状态信息。</a:t>
            </a:r>
            <a:endParaRPr sz="2400" b="1" dirty="0">
              <a:sym typeface="+mn-ea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1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91440"/>
            <a:ext cx="9306560" cy="52349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65220" y="2156460"/>
            <a:ext cx="18135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48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致谢！</a:t>
            </a:r>
            <a:endParaRPr kumimoji="1" lang="zh-CN" altLang="en-US" sz="48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3531" y="1679755"/>
            <a:ext cx="1167965" cy="1254133"/>
          </a:xfrm>
          <a:prstGeom prst="rect">
            <a:avLst/>
          </a:prstGeom>
          <a:gradFill>
            <a:gsLst>
              <a:gs pos="32000">
                <a:srgbClr val="BC1D21"/>
              </a:gs>
              <a:gs pos="100000">
                <a:srgbClr val="FF0000"/>
              </a:gs>
            </a:gsLst>
            <a:lin ang="3600000" scaled="0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dirty="0"/>
          </a:p>
        </p:txBody>
      </p:sp>
      <p:sp>
        <p:nvSpPr>
          <p:cNvPr id="6" name="文本框 5"/>
          <p:cNvSpPr txBox="1"/>
          <p:nvPr/>
        </p:nvSpPr>
        <p:spPr>
          <a:xfrm>
            <a:off x="2712428" y="1798989"/>
            <a:ext cx="5570756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各角色权限分配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19555" y="1753870"/>
            <a:ext cx="935355" cy="1106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6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一</a:t>
            </a:r>
            <a:endParaRPr lang="zh-CN" altLang="en-US" sz="6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权限介绍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4165" y="2571750"/>
            <a:ext cx="8272780" cy="830997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2400" dirty="0"/>
              <a:t>二、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考务管理员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负责考试相关业务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,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含考风考纪相关业务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					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	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查询考生的考试详情和进行考后核验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03530" y="1301432"/>
            <a:ext cx="827278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en-US" sz="2400" dirty="0"/>
              <a:t>一、</a:t>
            </a:r>
            <a:r>
              <a:rPr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系统管理员</a:t>
            </a:r>
            <a:r>
              <a:rPr sz="2400" dirty="0">
                <a:latin typeface="黑体" panose="02010609060101010101" pitchFamily="49" charset="-122"/>
                <a:ea typeface="黑体" panose="02010609060101010101" pitchFamily="49" charset="-122"/>
              </a:rPr>
              <a:t>：只负责分配角色</a:t>
            </a:r>
            <a:endParaRPr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各部门角色介绍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154346" y="2215392"/>
            <a:ext cx="1256478" cy="71047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学习中心</a:t>
            </a:r>
            <a:endParaRPr lang="zh-CN" altLang="en-US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10824" y="2417737"/>
            <a:ext cx="5236210" cy="291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00" b="1" dirty="0"/>
              <a:t>1.</a:t>
            </a:r>
            <a:r>
              <a:rPr lang="zh-CN" altLang="en-US" sz="1300" b="1" dirty="0"/>
              <a:t>学习中心考务管理员</a:t>
            </a:r>
            <a:r>
              <a:rPr lang="zh-CN" altLang="en-US" sz="1300" dirty="0"/>
              <a:t>： 负责给考生统一报考</a:t>
            </a:r>
            <a:r>
              <a:rPr lang="en-US" altLang="zh-CN" sz="1300" dirty="0"/>
              <a:t>(</a:t>
            </a:r>
            <a:r>
              <a:rPr lang="zh-CN" altLang="en-US" sz="1300" dirty="0"/>
              <a:t>可选</a:t>
            </a:r>
            <a:r>
              <a:rPr lang="en-US" altLang="zh-CN" sz="1300" dirty="0"/>
              <a:t>)</a:t>
            </a:r>
            <a:r>
              <a:rPr lang="zh-CN" altLang="en-US" sz="1300" dirty="0"/>
              <a:t>、一级报考审批。</a:t>
            </a:r>
            <a:endParaRPr lang="en-US" altLang="zh-CN" sz="1300" dirty="0"/>
          </a:p>
        </p:txBody>
      </p:sp>
      <p:sp>
        <p:nvSpPr>
          <p:cNvPr id="17" name="对话气泡: 圆角矩形 16"/>
          <p:cNvSpPr/>
          <p:nvPr/>
        </p:nvSpPr>
        <p:spPr>
          <a:xfrm>
            <a:off x="7192324" y="2277775"/>
            <a:ext cx="1780226" cy="570795"/>
          </a:xfrm>
          <a:prstGeom prst="wedgeRoundRectCallout">
            <a:avLst>
              <a:gd name="adj1" fmla="val -89610"/>
              <a:gd name="adj2" fmla="val 2392"/>
              <a:gd name="adj3" fmla="val 16667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</a:rPr>
              <a:t>由学习中心</a:t>
            </a:r>
            <a:r>
              <a:rPr lang="zh-CN" altLang="en-US" sz="1200" dirty="0">
                <a:solidFill>
                  <a:srgbClr val="FF0000"/>
                </a:solidFill>
              </a:rPr>
              <a:t>系统管理员</a:t>
            </a:r>
            <a:r>
              <a:rPr lang="zh-CN" altLang="en-US" sz="1200" dirty="0">
                <a:solidFill>
                  <a:schemeClr val="accent6">
                    <a:lumMod val="75000"/>
                  </a:schemeClr>
                </a:solidFill>
              </a:rPr>
              <a:t>赋予角色信息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学习中心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500" y="662940"/>
            <a:ext cx="9065895" cy="33718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zh-CN" sz="1600" kern="1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学习中心系统管理员</a:t>
            </a: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可以分配同级机构（学习中心）老师的业务权限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60" y="4035425"/>
            <a:ext cx="9096375" cy="58356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l"/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在菜单栏中选择用户管理栏，可以看到学习中心经过统一身份认证审批的所有老师信息。</a:t>
            </a:r>
            <a:b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</a:br>
            <a:r>
              <a:rPr lang="zh-CN" altLang="zh-CN" sz="1600" kern="100" dirty="0">
                <a:effectLst/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点击编辑用户后，分部系统管理员可以对该老师分配角色权限：学习中心考务管理员。</a:t>
            </a:r>
            <a:endParaRPr lang="zh-CN" altLang="zh-CN" sz="1600" kern="100" dirty="0">
              <a:effectLst/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150" y="1000125"/>
            <a:ext cx="8008620" cy="26250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06318" y="1625587"/>
            <a:ext cx="1167965" cy="1254133"/>
          </a:xfrm>
          <a:prstGeom prst="rect">
            <a:avLst/>
          </a:prstGeom>
          <a:gradFill>
            <a:gsLst>
              <a:gs pos="32000">
                <a:srgbClr val="BC1D21"/>
              </a:gs>
              <a:gs pos="100000">
                <a:srgbClr val="FF0000"/>
              </a:gs>
            </a:gsLst>
            <a:lin ang="3600000" scaled="0"/>
          </a:grad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二</a:t>
            </a:r>
            <a:endParaRPr lang="zh-CN" altLang="en-US" sz="44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74283" y="1772680"/>
            <a:ext cx="4993675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l"/>
            <a:r>
              <a:rPr lang="zh-CN" altLang="en-US" sz="6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学习中心操作</a:t>
            </a:r>
            <a:endParaRPr lang="zh-CN" altLang="en-US" sz="6000" b="1" dirty="0">
              <a:solidFill>
                <a:schemeClr val="tx1">
                  <a:lumMod val="75000"/>
                  <a:lumOff val="25000"/>
                </a:schemeClr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48"/>
          <p:cNvSpPr/>
          <p:nvPr/>
        </p:nvSpPr>
        <p:spPr>
          <a:xfrm flipV="1">
            <a:off x="94975" y="1840402"/>
            <a:ext cx="8954050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557270" y="1769428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763673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555671" y="1718034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274711" y="168895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-478" y="1020070"/>
            <a:ext cx="1707989" cy="397794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标题层"/>
          <p:cNvSpPr txBox="1"/>
          <p:nvPr/>
        </p:nvSpPr>
        <p:spPr bwMode="auto">
          <a:xfrm>
            <a:off x="-25086" y="1095444"/>
            <a:ext cx="1710204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45534" y="1139196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标题层"/>
          <p:cNvSpPr txBox="1"/>
          <p:nvPr/>
        </p:nvSpPr>
        <p:spPr bwMode="auto">
          <a:xfrm>
            <a:off x="2393139" y="1178143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35871" y="1136350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标题层"/>
          <p:cNvSpPr txBox="1"/>
          <p:nvPr/>
        </p:nvSpPr>
        <p:spPr bwMode="auto">
          <a:xfrm>
            <a:off x="4133102" y="1185042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586489" y="1134777"/>
            <a:ext cx="1056876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8" name="标题层"/>
          <p:cNvSpPr txBox="1"/>
          <p:nvPr/>
        </p:nvSpPr>
        <p:spPr bwMode="auto">
          <a:xfrm>
            <a:off x="5601886" y="117335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7197126" y="1694565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23553" y="1112808"/>
            <a:ext cx="955898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3" name="标题层"/>
          <p:cNvSpPr txBox="1"/>
          <p:nvPr/>
        </p:nvSpPr>
        <p:spPr bwMode="auto">
          <a:xfrm>
            <a:off x="6751608" y="1156965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8478193" y="1700603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24608" y="1118018"/>
            <a:ext cx="955897" cy="377976"/>
          </a:xfrm>
          <a:prstGeom prst="rect">
            <a:avLst/>
          </a:prstGeom>
          <a:solidFill>
            <a:srgbClr val="E0E0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26" name="标题层"/>
          <p:cNvSpPr txBox="1"/>
          <p:nvPr/>
        </p:nvSpPr>
        <p:spPr bwMode="auto">
          <a:xfrm>
            <a:off x="8109210" y="1154324"/>
            <a:ext cx="1056877" cy="300082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</a:t>
            </a:r>
            <a:r>
              <a:rPr lang="zh-CN" altLang="en-US" sz="1350" b="1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350" b="1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-11852" y="2013326"/>
            <a:ext cx="148932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1. </a:t>
            </a:r>
            <a:r>
              <a:rPr lang="zh-CN" altLang="en-US" sz="1100" b="1" dirty="0"/>
              <a:t>总部考试计划下发</a:t>
            </a:r>
            <a:endParaRPr lang="en-US" altLang="zh-CN" sz="12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1422911" y="1976191"/>
            <a:ext cx="147885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 同步考生信息</a:t>
            </a:r>
            <a:endParaRPr lang="en-US" altLang="zh-CN" sz="1100" b="1" dirty="0"/>
          </a:p>
          <a:p>
            <a:r>
              <a:rPr lang="zh-CN" altLang="en-US" sz="1100" b="1" dirty="0"/>
              <a:t>（合作高校学习中心考务管理员）</a:t>
            </a:r>
            <a:endParaRPr lang="en-US" altLang="zh-CN" sz="1100" b="1" dirty="0"/>
          </a:p>
        </p:txBody>
      </p:sp>
      <p:cxnSp>
        <p:nvCxnSpPr>
          <p:cNvPr id="30" name="直接连接符 29"/>
          <p:cNvCxnSpPr/>
          <p:nvPr/>
        </p:nvCxnSpPr>
        <p:spPr>
          <a:xfrm>
            <a:off x="1354085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2897269" y="188612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文本框 31"/>
          <p:cNvSpPr txBox="1"/>
          <p:nvPr/>
        </p:nvSpPr>
        <p:spPr>
          <a:xfrm>
            <a:off x="2872500" y="2153622"/>
            <a:ext cx="19337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5. </a:t>
            </a:r>
            <a:r>
              <a:rPr lang="zh-CN" altLang="en-US" sz="1100" b="1" dirty="0"/>
              <a:t>分部纸考编排，产生订单（分部考务管理员）</a:t>
            </a:r>
            <a:endParaRPr lang="zh-CN" altLang="en-US" sz="1200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3681114" y="2834037"/>
            <a:ext cx="18776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6. </a:t>
            </a:r>
            <a:r>
              <a:rPr lang="zh-CN" altLang="en-US" sz="1100" b="1" dirty="0"/>
              <a:t>考生照片采集（考生）</a:t>
            </a:r>
            <a:endParaRPr lang="zh-CN" altLang="en-US" sz="1200" b="1" dirty="0"/>
          </a:p>
        </p:txBody>
      </p:sp>
      <p:sp>
        <p:nvSpPr>
          <p:cNvPr id="34" name="圆角矩形 48"/>
          <p:cNvSpPr/>
          <p:nvPr/>
        </p:nvSpPr>
        <p:spPr>
          <a:xfrm>
            <a:off x="2916265" y="4006480"/>
            <a:ext cx="3469147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4726386" y="193398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391100" y="1922338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2954374" y="3508631"/>
            <a:ext cx="347429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7. </a:t>
            </a:r>
            <a:r>
              <a:rPr lang="zh-CN" altLang="en-US" sz="1100" b="1" dirty="0"/>
              <a:t>维护主考，监考老师信息，（学习中心考务管理员）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  下载身份核验</a:t>
            </a:r>
            <a:r>
              <a:rPr lang="en-US" altLang="zh-CN" sz="1100" b="1" dirty="0"/>
              <a:t>APP</a:t>
            </a:r>
            <a:r>
              <a:rPr lang="zh-CN" altLang="en-US" sz="1100" b="1" dirty="0"/>
              <a:t>（主考与监考老师）。</a:t>
            </a:r>
            <a:endParaRPr lang="zh-CN" altLang="en-US" sz="1200" b="1" dirty="0"/>
          </a:p>
        </p:txBody>
      </p:sp>
      <p:sp>
        <p:nvSpPr>
          <p:cNvPr id="38" name="圆角矩形 48"/>
          <p:cNvSpPr/>
          <p:nvPr/>
        </p:nvSpPr>
        <p:spPr>
          <a:xfrm>
            <a:off x="2940528" y="3072787"/>
            <a:ext cx="3393646" cy="4571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301502" y="1981151"/>
            <a:ext cx="132592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8. </a:t>
            </a:r>
            <a:r>
              <a:rPr lang="zh-CN" altLang="en-US" sz="1100" b="1" dirty="0"/>
              <a:t>考点下载门签、考试通知单、考场情况表（考点考务管理员）</a:t>
            </a:r>
            <a:endParaRPr lang="zh-CN" altLang="en-US" sz="1200" b="1" dirty="0"/>
          </a:p>
        </p:txBody>
      </p:sp>
      <p:cxnSp>
        <p:nvCxnSpPr>
          <p:cNvPr id="41" name="直接连接符 40"/>
          <p:cNvCxnSpPr/>
          <p:nvPr/>
        </p:nvCxnSpPr>
        <p:spPr>
          <a:xfrm>
            <a:off x="7324905" y="1863261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8099591" y="3612833"/>
            <a:ext cx="104440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10. </a:t>
            </a:r>
            <a:r>
              <a:rPr lang="zh-CN" altLang="en-US" sz="1100" b="1" dirty="0"/>
              <a:t>考生正式入场进行考试（主考、监考人员、考生）</a:t>
            </a:r>
            <a:endParaRPr lang="zh-CN" altLang="en-US" sz="1200" b="1" dirty="0"/>
          </a:p>
        </p:txBody>
      </p:sp>
      <p:cxnSp>
        <p:nvCxnSpPr>
          <p:cNvPr id="40" name="直接连接符 39"/>
          <p:cNvCxnSpPr/>
          <p:nvPr/>
        </p:nvCxnSpPr>
        <p:spPr>
          <a:xfrm>
            <a:off x="8605972" y="1838232"/>
            <a:ext cx="0" cy="285510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7305910" y="2934952"/>
            <a:ext cx="125680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/>
              <a:t>9.</a:t>
            </a:r>
            <a:r>
              <a:rPr lang="zh-CN" altLang="en-US" sz="1100" b="1" dirty="0"/>
              <a:t>考生下载准考证，核对准考证信息（考生）</a:t>
            </a:r>
            <a:endParaRPr lang="zh-CN" altLang="en-US" sz="1100" b="1" dirty="0"/>
          </a:p>
        </p:txBody>
      </p:sp>
      <p:sp>
        <p:nvSpPr>
          <p:cNvPr id="42" name="文本框 41"/>
          <p:cNvSpPr txBox="1"/>
          <p:nvPr/>
        </p:nvSpPr>
        <p:spPr>
          <a:xfrm>
            <a:off x="-26396" y="2296849"/>
            <a:ext cx="151841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/>
              <a:t>2. </a:t>
            </a:r>
            <a:r>
              <a:rPr lang="zh-CN" altLang="en-US" sz="1100" b="1" dirty="0"/>
              <a:t>分部考试计划下发</a:t>
            </a:r>
            <a:endParaRPr lang="en-US" altLang="zh-CN" sz="1100" b="1" dirty="0"/>
          </a:p>
          <a:p>
            <a:r>
              <a:rPr lang="zh-CN" altLang="en-US" sz="1100" b="1" dirty="0"/>
              <a:t>（分部考务管理员）</a:t>
            </a:r>
            <a:endParaRPr lang="en-US" altLang="zh-CN" sz="1100" b="1" dirty="0"/>
          </a:p>
        </p:txBody>
      </p:sp>
      <p:sp>
        <p:nvSpPr>
          <p:cNvPr id="13" name="矩形 12"/>
          <p:cNvSpPr/>
          <p:nvPr/>
        </p:nvSpPr>
        <p:spPr>
          <a:xfrm>
            <a:off x="1380313" y="2584509"/>
            <a:ext cx="1529134" cy="430887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altLang="zh-CN" sz="1100" b="1" dirty="0">
                <a:solidFill>
                  <a:srgbClr val="FF0000"/>
                </a:solidFill>
              </a:rPr>
              <a:t>3. </a:t>
            </a:r>
            <a:r>
              <a:rPr lang="zh-CN" altLang="en-US" sz="1100" b="1" dirty="0">
                <a:solidFill>
                  <a:srgbClr val="FF0000"/>
                </a:solidFill>
              </a:rPr>
              <a:t>统一报考（学习中心考务管理员）</a:t>
            </a:r>
            <a:endParaRPr lang="en-US" altLang="zh-CN" sz="1100" b="1" dirty="0">
              <a:solidFill>
                <a:srgbClr val="FF0000"/>
              </a:solidFill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240502" y="799588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报考截止时间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044174" y="846547"/>
            <a:ext cx="13135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</a:rPr>
              <a:t>编排截止时间</a:t>
            </a:r>
            <a:endParaRPr lang="zh-CN" altLang="en-US" sz="1400" b="1" dirty="0">
              <a:solidFill>
                <a:srgbClr val="FF0000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705765" y="1435582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报考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452785" y="1452543"/>
            <a:ext cx="8322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编排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48" name="标题 1"/>
          <p:cNvSpPr>
            <a:spLocks noGrp="1"/>
          </p:cNvSpPr>
          <p:nvPr>
            <p:ph type="title"/>
          </p:nvPr>
        </p:nvSpPr>
        <p:spPr>
          <a:xfrm>
            <a:off x="662940" y="57150"/>
            <a:ext cx="8309610" cy="434339"/>
          </a:xfrm>
        </p:spPr>
        <p:txBody>
          <a:bodyPr>
            <a:normAutofit/>
          </a:bodyPr>
          <a:lstStyle/>
          <a:p>
            <a:r>
              <a:rPr lang="zh-CN" altLang="en-US" sz="2400" dirty="0">
                <a:sym typeface="+mn-ea"/>
              </a:rPr>
              <a:t>考务管理流程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1369342" y="3503640"/>
            <a:ext cx="161870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100" b="1" dirty="0"/>
              <a:t>4.</a:t>
            </a:r>
            <a:r>
              <a:rPr lang="zh-CN" altLang="en-US" sz="1100" b="1" dirty="0"/>
              <a:t>二级报考审批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1</a:t>
            </a:r>
            <a:r>
              <a:rPr lang="zh-CN" altLang="en-US" sz="1100" b="1" dirty="0"/>
              <a:t>）一级审批（学习中心考务管理员）</a:t>
            </a:r>
            <a:endParaRPr lang="en-US" altLang="zh-CN" sz="1100" b="1" dirty="0"/>
          </a:p>
          <a:p>
            <a:r>
              <a:rPr lang="zh-CN" altLang="en-US" sz="1100" b="1" dirty="0"/>
              <a:t>（</a:t>
            </a:r>
            <a:r>
              <a:rPr lang="en-US" altLang="zh-CN" sz="1100" b="1" dirty="0"/>
              <a:t>2</a:t>
            </a:r>
            <a:r>
              <a:rPr lang="zh-CN" altLang="en-US" sz="1100" b="1" dirty="0"/>
              <a:t>）二级审批（考点考务管理员）</a:t>
            </a:r>
            <a:endParaRPr lang="en-US" altLang="zh-CN" sz="1100" b="1" dirty="0"/>
          </a:p>
        </p:txBody>
      </p:sp>
      <p:sp>
        <p:nvSpPr>
          <p:cNvPr id="14" name="矩形 13"/>
          <p:cNvSpPr/>
          <p:nvPr/>
        </p:nvSpPr>
        <p:spPr>
          <a:xfrm>
            <a:off x="1396277" y="3105319"/>
            <a:ext cx="142378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dirty="0"/>
              <a:t>3.</a:t>
            </a:r>
            <a:r>
              <a:rPr lang="zh-CN" altLang="en-US" sz="1100" b="1" dirty="0"/>
              <a:t>个人报考（考生）</a:t>
            </a:r>
            <a:endParaRPr lang="en-US" altLang="zh-CN" sz="1100" b="1" dirty="0"/>
          </a:p>
        </p:txBody>
      </p:sp>
      <p:sp>
        <p:nvSpPr>
          <p:cNvPr id="49" name="椭圆 48"/>
          <p:cNvSpPr/>
          <p:nvPr/>
        </p:nvSpPr>
        <p:spPr>
          <a:xfrm>
            <a:off x="1246382" y="1699170"/>
            <a:ext cx="255557" cy="23338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350" dirty="0">
                <a:solidFill>
                  <a:srgbClr val="3434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350" dirty="0">
              <a:solidFill>
                <a:srgbClr val="3434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3394</Words>
  <Application>WPS 演示</Application>
  <PresentationFormat>全屏显示(16:9)</PresentationFormat>
  <Paragraphs>564</Paragraphs>
  <Slides>32</Slides>
  <Notes>29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5" baseType="lpstr">
      <vt:lpstr>Arial</vt:lpstr>
      <vt:lpstr>宋体</vt:lpstr>
      <vt:lpstr>Wingdings</vt:lpstr>
      <vt:lpstr>微软雅黑</vt:lpstr>
      <vt:lpstr>思源黑体 CN Light</vt:lpstr>
      <vt:lpstr>Times New Roman</vt:lpstr>
      <vt:lpstr>思源黑体 CN Bold</vt:lpstr>
      <vt:lpstr>黑体</vt:lpstr>
      <vt:lpstr>Calibri</vt:lpstr>
      <vt:lpstr>Arial Unicode MS</vt:lpstr>
      <vt:lpstr>等线</vt:lpstr>
      <vt:lpstr>Heiti SC Medium</vt:lpstr>
      <vt:lpstr>Office 主题​​</vt:lpstr>
      <vt:lpstr>PowerPoint 演示文稿</vt:lpstr>
      <vt:lpstr>PowerPoint 演示文稿</vt:lpstr>
      <vt:lpstr>考务管理流程</vt:lpstr>
      <vt:lpstr>PowerPoint 演示文稿</vt:lpstr>
      <vt:lpstr>权限介绍</vt:lpstr>
      <vt:lpstr>各部门角色介绍</vt:lpstr>
      <vt:lpstr>学习中心</vt:lpstr>
      <vt:lpstr>PowerPoint 演示文稿</vt:lpstr>
      <vt:lpstr>考务管理流程</vt:lpstr>
      <vt:lpstr>考务管理流程</vt:lpstr>
      <vt:lpstr>学习中心——校内考生报考操作（学习中心代替校内考生报考）</vt:lpstr>
      <vt:lpstr>学习中心——校内考生报考操作</vt:lpstr>
      <vt:lpstr>学习中心——校内考生报考操作</vt:lpstr>
      <vt:lpstr>学习中心——校内考生报考操作</vt:lpstr>
      <vt:lpstr>考务管理流程</vt:lpstr>
      <vt:lpstr>学习中心——考生报考一审操作</vt:lpstr>
      <vt:lpstr>学习中心——考生报考一审操作</vt:lpstr>
      <vt:lpstr>学习中心——考生报考一审操作</vt:lpstr>
      <vt:lpstr>学习中心——考生报考一审操作</vt:lpstr>
      <vt:lpstr>PowerPoint 演示文稿</vt:lpstr>
      <vt:lpstr>考务管理流程</vt:lpstr>
      <vt:lpstr>考生——自主报考操作</vt:lpstr>
      <vt:lpstr>考生——自主报考操作</vt:lpstr>
      <vt:lpstr>考生——自主报考操作</vt:lpstr>
      <vt:lpstr>考生——自主报考操作</vt:lpstr>
      <vt:lpstr>考务管理流程</vt:lpstr>
      <vt:lpstr>考生——下载准考证</vt:lpstr>
      <vt:lpstr>考生——下载准考证</vt:lpstr>
      <vt:lpstr>考务管理流程</vt:lpstr>
      <vt:lpstr>考生——照片采集</vt:lpstr>
      <vt:lpstr>考生——查看成绩操作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东海</dc:creator>
  <cp:lastModifiedBy>狄青琳</cp:lastModifiedBy>
  <cp:revision>581</cp:revision>
  <dcterms:created xsi:type="dcterms:W3CDTF">2020-08-20T01:16:00Z</dcterms:created>
  <dcterms:modified xsi:type="dcterms:W3CDTF">2022-04-06T02:50:38Z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114B1B76EAD64A0D9A6B70E328E03F29</vt:lpwstr>
  </property>
  <property fmtid="{D5CDD505-2E9C-101B-9397-08002B2CF9AE}" pid="3" name="KSOProductBuildVer">
    <vt:lpwstr>2052-11.1.0.11566</vt:lpwstr>
  </property>
</Properties>
</file>