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67" r:id="rId3"/>
    <p:sldId id="269" r:id="rId4"/>
    <p:sldId id="266" r:id="rId5"/>
    <p:sldId id="268" r:id="rId6"/>
    <p:sldId id="276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3399FF"/>
    <a:srgbClr val="9966FF"/>
    <a:srgbClr val="0066FF"/>
    <a:srgbClr val="9999FF"/>
    <a:srgbClr val="FF6699"/>
    <a:srgbClr val="CCFFFF"/>
    <a:srgbClr val="808080"/>
    <a:srgbClr val="FFCCFF"/>
    <a:srgbClr val="4B1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0" autoAdjust="0"/>
    <p:restoredTop sz="91942" autoAdjust="0"/>
  </p:normalViewPr>
  <p:slideViewPr>
    <p:cSldViewPr>
      <p:cViewPr varScale="1">
        <p:scale>
          <a:sx n="89" d="100"/>
          <a:sy n="89" d="100"/>
        </p:scale>
        <p:origin x="-11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07AB4-CF2A-4B81-89D2-87CE1FB99D7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83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6EAC-3504-40C9-A272-465E3ECDF4D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385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E783-C2F1-4854-AF08-AD801FFDB05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078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CEB-2408-4E81-9058-FE35395E2BE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633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220B-A2A9-4605-9106-B0FE96F81FE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055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28C9-63E6-48FB-96DC-CE097BB075E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7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D2C5-5FF0-44B2-908F-9A59E49A904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135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0A53-6875-4DE1-822E-B54CA82288D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612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00343-BDF3-412D-8266-63385CF6F58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377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ED0B-5123-488A-8174-A18BC0FA22D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142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9E58-5489-48AF-B608-15C5277EECA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750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4C451-18FE-4219-851D-352E9E63313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604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gif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http://baike.baidu.com/view/4576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gif"/><Relationship Id="rId5" Type="http://schemas.openxmlformats.org/officeDocument/2006/relationships/slide" Target="slide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17" descr="4344a97be0db32db0bd187b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7704" y="980728"/>
            <a:ext cx="6403975" cy="719137"/>
          </a:xfrm>
        </p:spPr>
        <p:txBody>
          <a:bodyPr>
            <a:normAutofit fontScale="90000"/>
          </a:bodyPr>
          <a:lstStyle/>
          <a:p>
            <a:r>
              <a:rPr lang="zh-CN" altLang="en-US" sz="4400" b="1" dirty="0">
                <a:ln w="3155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饮食营养与健康之道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1520" y="1556792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charset="0"/>
                <a:ea typeface="新宋体" pitchFamily="49" charset="-122"/>
              </a:rPr>
              <a:t>五谷为养</a:t>
            </a:r>
            <a:r>
              <a:rPr lang="zh-CN" altLang="en-US" sz="2800" dirty="0">
                <a:latin typeface="Arial" charset="0"/>
                <a:ea typeface="新宋体" pitchFamily="49" charset="-122"/>
              </a:rPr>
              <a:t>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043608" y="2132856"/>
            <a:ext cx="1944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新宋体" pitchFamily="49" charset="-122"/>
                <a:ea typeface="新宋体" pitchFamily="49" charset="-122"/>
              </a:rPr>
              <a:t>五果为助</a:t>
            </a:r>
            <a:r>
              <a:rPr lang="zh-CN" altLang="en-US" sz="3200" dirty="0">
                <a:latin typeface="新宋体" pitchFamily="49" charset="-122"/>
                <a:ea typeface="新宋体" pitchFamily="49" charset="-122"/>
              </a:rPr>
              <a:t> 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835696" y="2708920"/>
            <a:ext cx="1943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charset="0"/>
                <a:ea typeface="新宋体" pitchFamily="49" charset="-122"/>
              </a:rPr>
              <a:t>五畜为益</a:t>
            </a:r>
            <a:r>
              <a:rPr lang="zh-CN" altLang="en-US" sz="3200" dirty="0">
                <a:latin typeface="Arial" charset="0"/>
              </a:rPr>
              <a:t>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627784" y="3284984"/>
            <a:ext cx="2160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新宋体" pitchFamily="49" charset="-122"/>
                <a:ea typeface="新宋体" pitchFamily="49" charset="-122"/>
              </a:rPr>
              <a:t>五菜为充</a:t>
            </a:r>
            <a:r>
              <a:rPr lang="zh-CN" altLang="en-US" sz="3200" dirty="0">
                <a:latin typeface="新宋体" pitchFamily="49" charset="-122"/>
                <a:ea typeface="新宋体" pitchFamily="49" charset="-122"/>
              </a:rPr>
              <a:t>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347864" y="3861048"/>
            <a:ext cx="2736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charset="0"/>
                <a:ea typeface="新宋体" pitchFamily="49" charset="-122"/>
              </a:rPr>
              <a:t>气味合而服之</a:t>
            </a:r>
            <a:r>
              <a:rPr lang="zh-CN" altLang="en-US" dirty="0">
                <a:latin typeface="Arial" charset="0"/>
              </a:rPr>
              <a:t> 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499992" y="4437112"/>
            <a:ext cx="2447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新宋体" pitchFamily="49" charset="-122"/>
                <a:ea typeface="新宋体" pitchFamily="49" charset="-122"/>
              </a:rPr>
              <a:t>以补益精气</a:t>
            </a:r>
            <a:r>
              <a:rPr lang="zh-CN" altLang="en-US" sz="3200" dirty="0">
                <a:latin typeface="新宋体" pitchFamily="49" charset="-122"/>
                <a:ea typeface="新宋体" pitchFamily="49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8" name="Picture 8" descr="2352139538139c137bf480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8001000" cy="1216025"/>
          </a:xfrm>
        </p:spPr>
        <p:txBody>
          <a:bodyPr/>
          <a:lstStyle/>
          <a:p>
            <a:r>
              <a:rPr lang="en-US" altLang="zh-CN" dirty="0"/>
              <a:t>                </a:t>
            </a:r>
            <a:r>
              <a:rPr lang="zh-CN" altLang="en-US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瘦肉</a:t>
            </a:r>
            <a:r>
              <a:rPr lang="en-US" altLang="zh-CN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+</a:t>
            </a:r>
            <a:r>
              <a:rPr lang="zh-CN" altLang="en-US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大葱</a:t>
            </a:r>
          </a:p>
        </p:txBody>
      </p:sp>
      <p:pic>
        <p:nvPicPr>
          <p:cNvPr id="51209" name="Picture 9" descr="瘦肉_副本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 rot="1414970">
            <a:off x="468313" y="2205038"/>
            <a:ext cx="3095625" cy="2238375"/>
          </a:xfrm>
        </p:spPr>
      </p:pic>
      <p:sp>
        <p:nvSpPr>
          <p:cNvPr id="5120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1773238"/>
            <a:ext cx="3924300" cy="5084762"/>
          </a:xfrm>
        </p:spPr>
        <p:txBody>
          <a:bodyPr/>
          <a:lstStyle/>
          <a:p>
            <a:r>
              <a:rPr lang="zh-CN" altLang="en-US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作用：促进血液循环，消除身体疲劳、增强体质。 </a:t>
            </a:r>
          </a:p>
          <a:p>
            <a:r>
              <a:rPr lang="zh-CN" altLang="en-US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　原理：瘦肉中含有维生素</a:t>
            </a:r>
            <a:r>
              <a:rPr lang="en-US" altLang="zh-CN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</a:t>
            </a:r>
            <a:r>
              <a:rPr lang="zh-CN" altLang="en-US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，与大蒜的蒜素结合，不仅可以使维生素</a:t>
            </a:r>
            <a:r>
              <a:rPr lang="en-US" altLang="zh-CN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</a:t>
            </a:r>
            <a:r>
              <a:rPr lang="zh-CN" altLang="en-US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的析出量提高，延长维生素</a:t>
            </a:r>
            <a:r>
              <a:rPr lang="en-US" altLang="zh-CN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</a:t>
            </a:r>
            <a:r>
              <a:rPr lang="zh-CN" altLang="en-US" sz="26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在人体内的停留时间，还能促进血液循环以及尽快消除身体疲劳、增强体质。 </a:t>
            </a:r>
          </a:p>
        </p:txBody>
      </p:sp>
      <p:pic>
        <p:nvPicPr>
          <p:cNvPr id="51210" name="Picture 10" descr="大葱_副本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56197">
            <a:off x="2017363" y="4114328"/>
            <a:ext cx="2879725" cy="219075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043608" y="62373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7C80"/>
                </a:solidFill>
                <a:latin typeface="华文琥珀" pitchFamily="2" charset="-122"/>
                <a:ea typeface="华文琥珀" pitchFamily="2" charset="-122"/>
                <a:hlinkClick r:id="rId5" action="ppaction://hlinksldjump"/>
              </a:rPr>
              <a:t>返回目录</a:t>
            </a:r>
            <a:endParaRPr lang="zh-CN" altLang="en-US" dirty="0">
              <a:solidFill>
                <a:srgbClr val="FF7C80"/>
              </a:solidFill>
              <a:latin typeface="华文琥珀" pitchFamily="2" charset="-122"/>
              <a:ea typeface="华文琥珀" pitchFamily="2" charset="-122"/>
            </a:endParaRPr>
          </a:p>
        </p:txBody>
      </p:sp>
      <p:pic>
        <p:nvPicPr>
          <p:cNvPr id="8" name="图片 7" descr="http_imgloa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6093296"/>
            <a:ext cx="550540" cy="550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4" name="Picture 8" descr="a733d9133e051b145baf53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2412" cy="6856413"/>
          </a:xfrm>
          <a:prstGeom prst="rect">
            <a:avLst/>
          </a:prstGeom>
          <a:noFill/>
        </p:spPr>
      </p:pic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2123728" y="620688"/>
            <a:ext cx="8001000" cy="1216025"/>
          </a:xfrm>
        </p:spPr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 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奶制品和代用钙 </a:t>
            </a:r>
          </a:p>
        </p:txBody>
      </p:sp>
      <p:pic>
        <p:nvPicPr>
          <p:cNvPr id="7" name="内容占位符 6" descr="5983e4d642c0eae1a044dfb9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80288" y="2491581"/>
            <a:ext cx="3392424" cy="2743200"/>
          </a:xfrm>
        </p:spPr>
      </p:pic>
      <p:sp>
        <p:nvSpPr>
          <p:cNvPr id="5530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499992" y="2204864"/>
            <a:ext cx="39243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sz="2000" b="1" dirty="0">
              <a:solidFill>
                <a:srgbClr val="99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2000" b="1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rPr>
              <a:t>为防治骨质疏松，需要摄入钙、</a:t>
            </a:r>
            <a:r>
              <a:rPr lang="zh-CN" altLang="en-US" sz="2000" b="1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  <a:hlinkClick r:id="rId4"/>
              </a:rPr>
              <a:t>维生素</a:t>
            </a:r>
            <a:r>
              <a:rPr lang="en-US" altLang="zh-CN" sz="2000" b="1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rPr>
              <a:t>D</a:t>
            </a:r>
            <a:r>
              <a:rPr lang="zh-CN" altLang="en-US" sz="2000" b="1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rPr>
              <a:t>等，除了牛奶和奶酪这类含有饱和脂肪的食品外，还有其他的健康方式获取钙。例如，三杯全脂牛奶相当于十三小条熟熏肉所含的饱和脂肪。如果你喜欢奶制品，可坚持选择脱脂或者低脂产品。如果你不喜欢奶制品，代用钙食品是保证每日人体钙需求量的保证。 </a:t>
            </a:r>
          </a:p>
        </p:txBody>
      </p:sp>
      <p:pic>
        <p:nvPicPr>
          <p:cNvPr id="55306" name="Picture 10" descr="43e6c7336d0ce17aac4b5f77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-892357">
            <a:off x="910553" y="991690"/>
            <a:ext cx="2679520" cy="26795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0" descr="098e42311d16e800ad4b5f9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</a:t>
            </a: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7030A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红葡萄酒</a:t>
            </a:r>
            <a:r>
              <a:rPr lang="en-US" altLang="zh-CN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7030A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7030A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花生</a:t>
            </a:r>
          </a:p>
        </p:txBody>
      </p:sp>
      <p:pic>
        <p:nvPicPr>
          <p:cNvPr id="48139" name="Picture 11" descr="红葡萄酒_副本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 rot="1240727">
            <a:off x="386320" y="1533602"/>
            <a:ext cx="2808287" cy="2700337"/>
          </a:xfrm>
        </p:spPr>
      </p:pic>
      <p:sp>
        <p:nvSpPr>
          <p:cNvPr id="48136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4572000" y="1772816"/>
            <a:ext cx="39243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600" dirty="0">
                <a:solidFill>
                  <a:schemeClr val="tx2"/>
                </a:solidFill>
              </a:rPr>
              <a:t>　　 </a:t>
            </a:r>
          </a:p>
          <a:p>
            <a:r>
              <a:rPr lang="zh-CN" altLang="en-US" sz="2600" dirty="0">
                <a:solidFill>
                  <a:schemeClr val="tx2"/>
                </a:solidFill>
              </a:rPr>
              <a:t>作用：有益心脏 </a:t>
            </a:r>
          </a:p>
          <a:p>
            <a:r>
              <a:rPr lang="zh-CN" altLang="en-US" sz="2600" dirty="0" smtClean="0">
                <a:solidFill>
                  <a:schemeClr val="tx2"/>
                </a:solidFill>
              </a:rPr>
              <a:t>原理</a:t>
            </a:r>
            <a:r>
              <a:rPr lang="zh-CN" altLang="en-US" sz="2600" dirty="0">
                <a:solidFill>
                  <a:schemeClr val="tx2"/>
                </a:solidFill>
              </a:rPr>
              <a:t>：红葡萄酒中含有阿司匹林的成分，花生米中含有益的化合物白梨醇，二者同吃能预防血栓形成，保证心血管通畅。 </a:t>
            </a:r>
          </a:p>
        </p:txBody>
      </p:sp>
      <p:pic>
        <p:nvPicPr>
          <p:cNvPr id="48140" name="Picture 12" descr="花生_副本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61612">
            <a:off x="1748461" y="4170634"/>
            <a:ext cx="3168650" cy="2459038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7380312" y="573325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7C80"/>
                </a:solidFill>
                <a:latin typeface="华文琥珀" pitchFamily="2" charset="-122"/>
                <a:ea typeface="华文琥珀" pitchFamily="2" charset="-122"/>
                <a:hlinkClick r:id="rId5" action="ppaction://hlinksldjump"/>
              </a:rPr>
              <a:t>返回目录</a:t>
            </a:r>
            <a:endParaRPr lang="zh-CN" altLang="en-US" dirty="0">
              <a:solidFill>
                <a:srgbClr val="FF7C80"/>
              </a:solidFill>
              <a:latin typeface="华文琥珀" pitchFamily="2" charset="-122"/>
              <a:ea typeface="华文琥珀" pitchFamily="2" charset="-122"/>
            </a:endParaRPr>
          </a:p>
        </p:txBody>
      </p:sp>
      <p:pic>
        <p:nvPicPr>
          <p:cNvPr id="8" name="图片 7" descr="http_imgloa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5589240"/>
            <a:ext cx="550540" cy="550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8" name="Picture 10" descr="20b8cb0a0e90b428b1351df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 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健康饮食金字塔 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zh-CN" altLang="zh-CN" sz="2600"/>
          </a:p>
        </p:txBody>
      </p:sp>
      <p:sp>
        <p:nvSpPr>
          <p:cNvPr id="5325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1773238"/>
            <a:ext cx="3924300" cy="4267200"/>
          </a:xfrm>
        </p:spPr>
        <p:txBody>
          <a:bodyPr/>
          <a:lstStyle/>
          <a:p>
            <a:r>
              <a:rPr lang="zh-CN" altLang="en-US" sz="2200" b="1" dirty="0" smtClean="0"/>
              <a:t>健康</a:t>
            </a:r>
            <a:r>
              <a:rPr lang="zh-CN" altLang="en-US" sz="2200" b="1" dirty="0"/>
              <a:t>饮食金字塔是建立在每日运动和控制体重的基础之上的，因为这两个因素对人们保持健康来说，十分重要。它们也会影响到人们吃什么和如何吃的问题，以及人们吃的食物又如何影响自身的健康。从健康饮食金字塔的底座往上看，其中包括：</a:t>
            </a:r>
          </a:p>
          <a:p>
            <a:r>
              <a:rPr lang="zh-CN" altLang="en-US" sz="2200" b="1" dirty="0"/>
              <a:t>全麦食品、蔬菜和水果、鱼、禽、蛋 等。</a:t>
            </a:r>
          </a:p>
        </p:txBody>
      </p:sp>
      <p:pic>
        <p:nvPicPr>
          <p:cNvPr id="53256" name="Picture 8" descr="8bc3a701f502c63a728da569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5536" y="1844824"/>
            <a:ext cx="4320480" cy="39604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e41fd5b4ad257f6c8ad4b22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001000" cy="1216025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小结</a:t>
            </a:r>
            <a:r>
              <a:rPr lang="en-US" altLang="zh-CN" dirty="0" smtClean="0">
                <a:solidFill>
                  <a:schemeClr val="tx1"/>
                </a:solidFill>
              </a:rPr>
              <a:t>:</a:t>
            </a:r>
            <a:br>
              <a:rPr lang="en-US" altLang="zh-CN" dirty="0" smtClean="0">
                <a:solidFill>
                  <a:schemeClr val="tx1"/>
                </a:solidFill>
              </a:rPr>
            </a:b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528" y="908720"/>
            <a:ext cx="3924300" cy="4392488"/>
          </a:xfrm>
        </p:spPr>
        <p:txBody>
          <a:bodyPr/>
          <a:lstStyle/>
          <a:p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高节奏的生活让人们时刻处于紧张状态，健康问题也因此变得越来越突出。日常生活中只要我们多注意一点，情况就会有很大改善。</a:t>
            </a:r>
            <a:endParaRPr lang="en-US" altLang="zh-CN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良好的饮食习惯会让你受益终生，它让你远离疾病，养出健康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536" y="4005064"/>
            <a:ext cx="3924300" cy="4267200"/>
          </a:xfrm>
        </p:spPr>
        <p:txBody>
          <a:bodyPr/>
          <a:lstStyle/>
          <a:p>
            <a:pPr>
              <a:buNone/>
            </a:pPr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好身体。</a:t>
            </a:r>
            <a:endParaRPr lang="en-US" altLang="zh-CN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为全人类的健康负责。而健康的身体是我们工作的资本，所以我们要从自己做起，注意饮食营养，保持健康体态。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321</Words>
  <Application>Microsoft Office PowerPoint</Application>
  <PresentationFormat>全屏显示(4:3)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饮食营养与健康之道 </vt:lpstr>
      <vt:lpstr>                瘦肉+大葱</vt:lpstr>
      <vt:lpstr>             奶制品和代用钙 </vt:lpstr>
      <vt:lpstr>             红葡萄酒+花生</vt:lpstr>
      <vt:lpstr>             健康饮食金字塔 </vt:lpstr>
      <vt:lpstr>小结: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饮食营养与健康之道 </dc:title>
  <dc:creator>Administrator</dc:creator>
  <cp:lastModifiedBy>DADI</cp:lastModifiedBy>
  <cp:revision>62</cp:revision>
  <dcterms:created xsi:type="dcterms:W3CDTF">2010-10-27T15:10:38Z</dcterms:created>
  <dcterms:modified xsi:type="dcterms:W3CDTF">2014-09-02T09:16:11Z</dcterms:modified>
</cp:coreProperties>
</file>