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56" r:id="rId3"/>
    <p:sldId id="257" r:id="rId4"/>
    <p:sldId id="258" r:id="rId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128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2012/9/14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2012/9/14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2012/9/14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rrowheads="1"/>
          </p:cNvSpPr>
          <p:nvPr>
            <p:ph type="ctrTitle"/>
          </p:nvPr>
        </p:nvSpPr>
        <p:spPr>
          <a:xfrm>
            <a:off x="685800" y="1981200"/>
            <a:ext cx="7772400" cy="11430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zh-CN" altLang="en-US" noProof="0" smtClean="0"/>
              <a:t>单击此处编辑母版标题样式</a:t>
            </a:r>
          </a:p>
        </p:txBody>
      </p:sp>
      <p:sp>
        <p:nvSpPr>
          <p:cNvPr id="13315" name="Rectangle 3"/>
          <p:cNvSpPr>
            <a:spLocks noGrp="1" noRot="1" noChangeArrowheads="1"/>
          </p:cNvSpPr>
          <p:nvPr>
            <p:ph type="subTitle" idx="1"/>
          </p:nvPr>
        </p:nvSpPr>
        <p:spPr>
          <a:xfrm>
            <a:off x="1371600" y="3581400"/>
            <a:ext cx="6400800" cy="1752600"/>
          </a:xfrm>
        </p:spPr>
        <p:txBody>
          <a:bodyPr/>
          <a:lstStyle>
            <a:lvl1pPr marL="0" indent="0" algn="ctr">
              <a:buFont typeface="Wingdings 2" pitchFamily="18" charset="2"/>
              <a:buNone/>
              <a:defRPr/>
            </a:lvl1pPr>
          </a:lstStyle>
          <a:p>
            <a:pPr lvl="0"/>
            <a:r>
              <a:rPr lang="zh-CN" altLang="en-US" noProof="0" smtClean="0"/>
              <a:t>单击此处编辑母版副标题样式</a:t>
            </a:r>
          </a:p>
        </p:txBody>
      </p:sp>
    </p:spTree>
    <p:extLst>
      <p:ext uri="{BB962C8B-B14F-4D97-AF65-F5344CB8AC3E}">
        <p14:creationId xmlns:p14="http://schemas.microsoft.com/office/powerpoint/2010/main" val="800802069"/>
      </p:ext>
    </p:extLst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4865868"/>
      </p:ext>
    </p:extLst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645574428"/>
      </p:ext>
    </p:extLst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01625" y="1600200"/>
            <a:ext cx="4194175" cy="44989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194175" cy="44989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7624894"/>
      </p:ext>
    </p:extLst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5207376"/>
      </p:ext>
    </p:extLst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8984501"/>
      </p:ext>
    </p:extLst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49019698"/>
      </p:ext>
    </p:extLst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904191482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2012/9/14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689916780"/>
      </p:ext>
    </p:extLst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6743233"/>
      </p:ext>
    </p:extLst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07188" y="228600"/>
            <a:ext cx="2135187" cy="587057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01625" y="228600"/>
            <a:ext cx="6253163" cy="587057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0168424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2012/9/14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2012/9/14 Friday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2012/9/14 Friday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2012/9/14 Friday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2012/9/14 Friday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2012/9/14 Friday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2012/9/14 Friday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2012/9/14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003366"/>
            </a:gs>
            <a:gs pos="100000">
              <a:srgbClr val="FFFFFF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301625" y="228600"/>
            <a:ext cx="854075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2291" name="Rectangle 3"/>
          <p:cNvSpPr>
            <a:spLocks noGrp="1" noRot="1" noChangeArrowheads="1"/>
          </p:cNvSpPr>
          <p:nvPr>
            <p:ph type="body" idx="1"/>
          </p:nvPr>
        </p:nvSpPr>
        <p:spPr bwMode="auto">
          <a:xfrm>
            <a:off x="301625" y="1600200"/>
            <a:ext cx="8540750" cy="4498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2810314376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/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85000"/>
        <a:buFont typeface="Wingdings 2" pitchFamily="18" charset="2"/>
        <a:buChar char="¡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tx2"/>
        </a:buClr>
        <a:buSzPct val="85000"/>
        <a:buFont typeface="Wingdings 2" pitchFamily="18" charset="2"/>
        <a:buChar char="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Font typeface="Wingdings 2" pitchFamily="18" charset="2"/>
        <a:buChar char="¡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90000"/>
        <a:buFont typeface="Wingdings 2" pitchFamily="18" charset="2"/>
        <a:buChar char="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Font typeface="Wingdings 2" pitchFamily="18" charset="2"/>
        <a:buChar char="¡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Font typeface="Wingdings 2" pitchFamily="18" charset="2"/>
        <a:buChar char="¡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Font typeface="Wingdings 2" pitchFamily="18" charset="2"/>
        <a:buChar char="¡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Font typeface="Wingdings 2" pitchFamily="18" charset="2"/>
        <a:buChar char="¡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Font typeface="Wingdings 2" pitchFamily="18" charset="2"/>
        <a:buChar char="¡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Rot="1" noChangeArrowheads="1"/>
          </p:cNvSpPr>
          <p:nvPr>
            <p:ph type="ctrTitle"/>
          </p:nvPr>
        </p:nvSpPr>
        <p:spPr>
          <a:xfrm>
            <a:off x="684213" y="692150"/>
            <a:ext cx="7772400" cy="1470025"/>
          </a:xfrm>
        </p:spPr>
        <p:txBody>
          <a:bodyPr/>
          <a:lstStyle/>
          <a:p>
            <a:r>
              <a:rPr lang="zh-CN" altLang="en-US" sz="3200" b="1">
                <a:latin typeface="华文行楷" pitchFamily="2" charset="-122"/>
                <a:ea typeface="华文行楷" pitchFamily="2" charset="-122"/>
              </a:rPr>
              <a:t>研究称万年前彗星撞地球引发全球变冷</a:t>
            </a:r>
          </a:p>
        </p:txBody>
      </p:sp>
      <p:sp>
        <p:nvSpPr>
          <p:cNvPr id="2053" name="Rectangle 5"/>
          <p:cNvSpPr>
            <a:spLocks noChangeArrowheads="1"/>
          </p:cNvSpPr>
          <p:nvPr/>
        </p:nvSpPr>
        <p:spPr bwMode="auto">
          <a:xfrm>
            <a:off x="395288" y="2565400"/>
            <a:ext cx="8229600" cy="2663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000" b="1" dirty="0" smtClean="0">
                <a:solidFill>
                  <a:srgbClr val="00B050"/>
                </a:solidFill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sz="2000" b="1" dirty="0" smtClean="0">
                <a:solidFill>
                  <a:srgbClr val="00B050"/>
                </a:solidFill>
                <a:latin typeface="楷体_GB2312" pitchFamily="49" charset="-122"/>
                <a:ea typeface="楷体_GB2312" pitchFamily="49" charset="-122"/>
              </a:rPr>
              <a:t>北京时间</a:t>
            </a:r>
            <a:r>
              <a:rPr lang="en-US" altLang="zh-CN" sz="2000" b="1" dirty="0" smtClean="0">
                <a:solidFill>
                  <a:srgbClr val="00B050"/>
                </a:solidFill>
                <a:latin typeface="楷体_GB2312" pitchFamily="49" charset="-122"/>
                <a:ea typeface="楷体_GB2312" pitchFamily="49" charset="-122"/>
              </a:rPr>
              <a:t>1</a:t>
            </a:r>
            <a:r>
              <a:rPr lang="zh-CN" altLang="en-US" sz="2000" b="1" dirty="0" smtClean="0">
                <a:solidFill>
                  <a:srgbClr val="00B050"/>
                </a:solidFill>
                <a:latin typeface="楷体_GB2312" pitchFamily="49" charset="-122"/>
                <a:ea typeface="楷体_GB2312" pitchFamily="49" charset="-122"/>
              </a:rPr>
              <a:t>月</a:t>
            </a:r>
            <a:r>
              <a:rPr lang="en-US" altLang="zh-CN" sz="2000" b="1" dirty="0" smtClean="0">
                <a:solidFill>
                  <a:srgbClr val="00B050"/>
                </a:solidFill>
                <a:latin typeface="楷体_GB2312" pitchFamily="49" charset="-122"/>
                <a:ea typeface="楷体_GB2312" pitchFamily="49" charset="-122"/>
              </a:rPr>
              <a:t>6</a:t>
            </a:r>
            <a:r>
              <a:rPr lang="zh-CN" altLang="en-US" sz="2000" b="1" dirty="0" smtClean="0">
                <a:solidFill>
                  <a:srgbClr val="00B050"/>
                </a:solidFill>
                <a:latin typeface="楷体_GB2312" pitchFamily="49" charset="-122"/>
                <a:ea typeface="楷体_GB2312" pitchFamily="49" charset="-122"/>
              </a:rPr>
              <a:t>日消息，据英国</a:t>
            </a:r>
            <a:r>
              <a:rPr lang="en-US" altLang="zh-CN" sz="2000" b="1" dirty="0" smtClean="0">
                <a:solidFill>
                  <a:srgbClr val="00B050"/>
                </a:solidFill>
                <a:latin typeface="楷体_GB2312" pitchFamily="49" charset="-122"/>
                <a:ea typeface="楷体_GB2312" pitchFamily="49" charset="-122"/>
              </a:rPr>
              <a:t>《</a:t>
            </a:r>
            <a:r>
              <a:rPr lang="zh-CN" altLang="en-US" sz="2000" b="1" dirty="0" smtClean="0">
                <a:solidFill>
                  <a:srgbClr val="00B050"/>
                </a:solidFill>
                <a:latin typeface="楷体_GB2312" pitchFamily="49" charset="-122"/>
                <a:ea typeface="楷体_GB2312" pitchFamily="49" charset="-122"/>
              </a:rPr>
              <a:t>每日邮报</a:t>
            </a:r>
            <a:r>
              <a:rPr lang="en-US" altLang="zh-CN" sz="2000" b="1" dirty="0" smtClean="0">
                <a:solidFill>
                  <a:srgbClr val="00B050"/>
                </a:solidFill>
                <a:latin typeface="楷体_GB2312" pitchFamily="49" charset="-122"/>
                <a:ea typeface="楷体_GB2312" pitchFamily="49" charset="-122"/>
              </a:rPr>
              <a:t>》</a:t>
            </a:r>
            <a:r>
              <a:rPr lang="zh-CN" altLang="en-US" sz="2000" b="1" dirty="0" smtClean="0">
                <a:solidFill>
                  <a:srgbClr val="00B050"/>
                </a:solidFill>
                <a:latin typeface="楷体_GB2312" pitchFamily="49" charset="-122"/>
                <a:ea typeface="楷体_GB2312" pitchFamily="49" charset="-122"/>
              </a:rPr>
              <a:t>报道，日前，科学家声称，北美洲土壤中存在的钻石微粒证实了</a:t>
            </a:r>
            <a:r>
              <a:rPr lang="en-US" altLang="zh-CN" sz="2000" b="1" dirty="0" smtClean="0">
                <a:solidFill>
                  <a:srgbClr val="00B050"/>
                </a:solidFill>
                <a:latin typeface="楷体_GB2312" pitchFamily="49" charset="-122"/>
                <a:ea typeface="楷体_GB2312" pitchFamily="49" charset="-122"/>
              </a:rPr>
              <a:t>1.3</a:t>
            </a:r>
            <a:r>
              <a:rPr lang="zh-CN" altLang="en-US" sz="2000" b="1" dirty="0" smtClean="0">
                <a:solidFill>
                  <a:srgbClr val="00B050"/>
                </a:solidFill>
                <a:latin typeface="楷体_GB2312" pitchFamily="49" charset="-122"/>
                <a:ea typeface="楷体_GB2312" pitchFamily="49" charset="-122"/>
              </a:rPr>
              <a:t>万年前地球曾与燃烧的彗星发生碰撞，碰撞结果导致北美洲早期人类消亡。</a:t>
            </a: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dirty="0" smtClean="0">
                <a:solidFill>
                  <a:srgbClr val="00B050"/>
                </a:solidFill>
                <a:latin typeface="楷体_GB2312" pitchFamily="49" charset="-122"/>
                <a:ea typeface="楷体_GB2312" pitchFamily="49" charset="-122"/>
              </a:rPr>
              <a:t>    依据这项颇具争议的研究，此次彗星碰撞还导致数十种动物灭绝，比如：猛犸，使</a:t>
            </a:r>
            <a:r>
              <a:rPr lang="en-US" altLang="zh-CN" sz="2000" b="1" dirty="0" smtClean="0">
                <a:solidFill>
                  <a:srgbClr val="00B050"/>
                </a:solidFill>
                <a:latin typeface="楷体_GB2312" pitchFamily="49" charset="-122"/>
                <a:ea typeface="楷体_GB2312" pitchFamily="49" charset="-122"/>
              </a:rPr>
              <a:t>1.3</a:t>
            </a:r>
            <a:r>
              <a:rPr lang="zh-CN" altLang="en-US" sz="2000" b="1" dirty="0" smtClean="0">
                <a:solidFill>
                  <a:srgbClr val="00B050"/>
                </a:solidFill>
                <a:latin typeface="楷体_GB2312" pitchFamily="49" charset="-122"/>
                <a:ea typeface="楷体_GB2312" pitchFamily="49" charset="-122"/>
              </a:rPr>
              <a:t>万年前的冰河时代在全球范围内延伸。然而，北美洲早期人类的克洛维斯文明</a:t>
            </a:r>
            <a:r>
              <a:rPr lang="en-US" altLang="zh-CN" sz="2000" b="1" dirty="0" smtClean="0">
                <a:solidFill>
                  <a:srgbClr val="00B050"/>
                </a:solidFill>
                <a:latin typeface="楷体_GB2312" pitchFamily="49" charset="-122"/>
                <a:ea typeface="楷体_GB2312" pitchFamily="49" charset="-122"/>
              </a:rPr>
              <a:t>(Clovis culture)</a:t>
            </a:r>
            <a:r>
              <a:rPr lang="zh-CN" altLang="en-US" sz="2000" b="1" dirty="0" smtClean="0">
                <a:solidFill>
                  <a:srgbClr val="00B050"/>
                </a:solidFill>
                <a:latin typeface="楷体_GB2312" pitchFamily="49" charset="-122"/>
                <a:ea typeface="楷体_GB2312" pitchFamily="49" charset="-122"/>
              </a:rPr>
              <a:t>在这次彗星碰撞事件中彻底消失。</a:t>
            </a:r>
          </a:p>
        </p:txBody>
      </p:sp>
    </p:spTree>
    <p:extLst>
      <p:ext uri="{BB962C8B-B14F-4D97-AF65-F5344CB8AC3E}">
        <p14:creationId xmlns:p14="http://schemas.microsoft.com/office/powerpoint/2010/main" val="110856927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2000" b="1"/>
              <a:t>1.3</a:t>
            </a:r>
            <a:r>
              <a:rPr lang="zh-CN" altLang="en-US" sz="2000" b="1"/>
              <a:t>万年前一颗巨大的彗星碰撞北美洲导致该地区绝大多数物种的消亡</a:t>
            </a:r>
            <a:r>
              <a:rPr lang="zh-CN" altLang="en-US" sz="2000"/>
              <a:t> </a:t>
            </a:r>
          </a:p>
        </p:txBody>
      </p:sp>
      <p:pic>
        <p:nvPicPr>
          <p:cNvPr id="3078" name="Picture 6" descr="4962bcec_a700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0" y="1714500"/>
            <a:ext cx="4572000" cy="3429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8512490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3200" b="1"/>
              <a:t>科学家发现纳米级钻石微粒的考古遗址</a:t>
            </a:r>
            <a:r>
              <a:rPr lang="zh-CN" altLang="en-US" sz="3200"/>
              <a:t> </a:t>
            </a:r>
          </a:p>
        </p:txBody>
      </p:sp>
      <p:pic>
        <p:nvPicPr>
          <p:cNvPr id="4102" name="Picture 6" descr="4962bcf4_8e20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150" y="1557338"/>
            <a:ext cx="5599113" cy="41989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0352210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天坛月色">
  <a:themeElements>
    <a:clrScheme name="天坛月色 1">
      <a:dk1>
        <a:srgbClr val="DDDDDD"/>
      </a:dk1>
      <a:lt1>
        <a:srgbClr val="FFFFFF"/>
      </a:lt1>
      <a:dk2>
        <a:srgbClr val="3366CC"/>
      </a:dk2>
      <a:lt2>
        <a:srgbClr val="FFFF66"/>
      </a:lt2>
      <a:accent1>
        <a:srgbClr val="879CC8"/>
      </a:accent1>
      <a:accent2>
        <a:srgbClr val="C0C0C0"/>
      </a:accent2>
      <a:accent3>
        <a:srgbClr val="ADB8E2"/>
      </a:accent3>
      <a:accent4>
        <a:srgbClr val="DADADA"/>
      </a:accent4>
      <a:accent5>
        <a:srgbClr val="C3CBE0"/>
      </a:accent5>
      <a:accent6>
        <a:srgbClr val="AEAEAE"/>
      </a:accent6>
      <a:hlink>
        <a:srgbClr val="66FFFF"/>
      </a:hlink>
      <a:folHlink>
        <a:srgbClr val="CCFFCC"/>
      </a:folHlink>
    </a:clrScheme>
    <a:fontScheme name="天坛月色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charset="-122"/>
          </a:defRPr>
        </a:defPPr>
      </a:lstStyle>
    </a:lnDef>
  </a:objectDefaults>
  <a:extraClrSchemeLst>
    <a:extraClrScheme>
      <a:clrScheme name="天坛月色 1">
        <a:dk1>
          <a:srgbClr val="DDDDDD"/>
        </a:dk1>
        <a:lt1>
          <a:srgbClr val="FFFFFF"/>
        </a:lt1>
        <a:dk2>
          <a:srgbClr val="3366CC"/>
        </a:dk2>
        <a:lt2>
          <a:srgbClr val="FFFF66"/>
        </a:lt2>
        <a:accent1>
          <a:srgbClr val="879CC8"/>
        </a:accent1>
        <a:accent2>
          <a:srgbClr val="C0C0C0"/>
        </a:accent2>
        <a:accent3>
          <a:srgbClr val="ADB8E2"/>
        </a:accent3>
        <a:accent4>
          <a:srgbClr val="DADADA"/>
        </a:accent4>
        <a:accent5>
          <a:srgbClr val="C3CBE0"/>
        </a:accent5>
        <a:accent6>
          <a:srgbClr val="AEAEAE"/>
        </a:accent6>
        <a:hlink>
          <a:srgbClr val="66FFFF"/>
        </a:hlink>
        <a:folHlink>
          <a:srgbClr val="CCFF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天坛月色 2">
        <a:dk1>
          <a:srgbClr val="C0C0C0"/>
        </a:dk1>
        <a:lt1>
          <a:srgbClr val="FFFFFF"/>
        </a:lt1>
        <a:dk2>
          <a:srgbClr val="006699"/>
        </a:dk2>
        <a:lt2>
          <a:srgbClr val="FFFFFF"/>
        </a:lt2>
        <a:accent1>
          <a:srgbClr val="93B090"/>
        </a:accent1>
        <a:accent2>
          <a:srgbClr val="CCECFF"/>
        </a:accent2>
        <a:accent3>
          <a:srgbClr val="AAB8CA"/>
        </a:accent3>
        <a:accent4>
          <a:srgbClr val="DADADA"/>
        </a:accent4>
        <a:accent5>
          <a:srgbClr val="C8D4C6"/>
        </a:accent5>
        <a:accent6>
          <a:srgbClr val="B9D6E7"/>
        </a:accent6>
        <a:hlink>
          <a:srgbClr val="FFFF66"/>
        </a:hlink>
        <a:folHlink>
          <a:srgbClr val="66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天坛月色 3">
        <a:dk1>
          <a:srgbClr val="DDDDDD"/>
        </a:dk1>
        <a:lt1>
          <a:srgbClr val="FFFFFF"/>
        </a:lt1>
        <a:dk2>
          <a:srgbClr val="7B7BA7"/>
        </a:dk2>
        <a:lt2>
          <a:srgbClr val="FFFF66"/>
        </a:lt2>
        <a:accent1>
          <a:srgbClr val="78AE90"/>
        </a:accent1>
        <a:accent2>
          <a:srgbClr val="B8B8D0"/>
        </a:accent2>
        <a:accent3>
          <a:srgbClr val="BFBFD0"/>
        </a:accent3>
        <a:accent4>
          <a:srgbClr val="DADADA"/>
        </a:accent4>
        <a:accent5>
          <a:srgbClr val="BED3C6"/>
        </a:accent5>
        <a:accent6>
          <a:srgbClr val="A6A6BC"/>
        </a:accent6>
        <a:hlink>
          <a:srgbClr val="66FFCC"/>
        </a:hlink>
        <a:folHlink>
          <a:srgbClr val="CC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天坛月色 4">
        <a:dk1>
          <a:srgbClr val="DDDDDD"/>
        </a:dk1>
        <a:lt1>
          <a:srgbClr val="FFFF00"/>
        </a:lt1>
        <a:dk2>
          <a:srgbClr val="6600CC"/>
        </a:dk2>
        <a:lt2>
          <a:srgbClr val="FFFFFF"/>
        </a:lt2>
        <a:accent1>
          <a:srgbClr val="7296B6"/>
        </a:accent1>
        <a:accent2>
          <a:srgbClr val="FF6600"/>
        </a:accent2>
        <a:accent3>
          <a:srgbClr val="B8AAE2"/>
        </a:accent3>
        <a:accent4>
          <a:srgbClr val="DADA00"/>
        </a:accent4>
        <a:accent5>
          <a:srgbClr val="BCC9D7"/>
        </a:accent5>
        <a:accent6>
          <a:srgbClr val="E75C00"/>
        </a:accent6>
        <a:hlink>
          <a:srgbClr val="99FFCC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天坛月色 5">
        <a:dk1>
          <a:srgbClr val="DDDDDD"/>
        </a:dk1>
        <a:lt1>
          <a:srgbClr val="FFFFFF"/>
        </a:lt1>
        <a:dk2>
          <a:srgbClr val="0099CC"/>
        </a:dk2>
        <a:lt2>
          <a:srgbClr val="CCECFF"/>
        </a:lt2>
        <a:accent1>
          <a:srgbClr val="DD8A79"/>
        </a:accent1>
        <a:accent2>
          <a:srgbClr val="339966"/>
        </a:accent2>
        <a:accent3>
          <a:srgbClr val="AACAE2"/>
        </a:accent3>
        <a:accent4>
          <a:srgbClr val="DADADA"/>
        </a:accent4>
        <a:accent5>
          <a:srgbClr val="EBC4BE"/>
        </a:accent5>
        <a:accent6>
          <a:srgbClr val="2D8A5C"/>
        </a:accent6>
        <a:hlink>
          <a:srgbClr val="FFFF66"/>
        </a:hlink>
        <a:folHlink>
          <a:srgbClr val="CC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天坛月色 6">
        <a:dk1>
          <a:srgbClr val="C0C0C0"/>
        </a:dk1>
        <a:lt1>
          <a:srgbClr val="FFFFFF"/>
        </a:lt1>
        <a:dk2>
          <a:srgbClr val="536DAD"/>
        </a:dk2>
        <a:lt2>
          <a:srgbClr val="66FF66"/>
        </a:lt2>
        <a:accent1>
          <a:srgbClr val="C48AB6"/>
        </a:accent1>
        <a:accent2>
          <a:srgbClr val="FFCCFF"/>
        </a:accent2>
        <a:accent3>
          <a:srgbClr val="B3BAD3"/>
        </a:accent3>
        <a:accent4>
          <a:srgbClr val="DADADA"/>
        </a:accent4>
        <a:accent5>
          <a:srgbClr val="DEC4D7"/>
        </a:accent5>
        <a:accent6>
          <a:srgbClr val="E7B9E7"/>
        </a:accent6>
        <a:hlink>
          <a:srgbClr val="00FFFF"/>
        </a:hlink>
        <a:folHlink>
          <a:srgbClr val="FFFF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天坛月色 7">
        <a:dk1>
          <a:srgbClr val="C0C0C0"/>
        </a:dk1>
        <a:lt1>
          <a:srgbClr val="FFFF00"/>
        </a:lt1>
        <a:dk2>
          <a:srgbClr val="996633"/>
        </a:dk2>
        <a:lt2>
          <a:srgbClr val="66FFFF"/>
        </a:lt2>
        <a:accent1>
          <a:srgbClr val="CD7C73"/>
        </a:accent1>
        <a:accent2>
          <a:srgbClr val="B6B6CE"/>
        </a:accent2>
        <a:accent3>
          <a:srgbClr val="CAB8AD"/>
        </a:accent3>
        <a:accent4>
          <a:srgbClr val="DADA00"/>
        </a:accent4>
        <a:accent5>
          <a:srgbClr val="E3BFBC"/>
        </a:accent5>
        <a:accent6>
          <a:srgbClr val="A5A5BA"/>
        </a:accent6>
        <a:hlink>
          <a:srgbClr val="000000"/>
        </a:hlink>
        <a:folHlink>
          <a:srgbClr val="CCE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天坛月色 8">
        <a:dk1>
          <a:srgbClr val="C0C0C0"/>
        </a:dk1>
        <a:lt1>
          <a:srgbClr val="FFFF66"/>
        </a:lt1>
        <a:dk2>
          <a:srgbClr val="008080"/>
        </a:dk2>
        <a:lt2>
          <a:srgbClr val="FFFF00"/>
        </a:lt2>
        <a:accent1>
          <a:srgbClr val="859CC9"/>
        </a:accent1>
        <a:accent2>
          <a:srgbClr val="FFCCFF"/>
        </a:accent2>
        <a:accent3>
          <a:srgbClr val="AAC0C0"/>
        </a:accent3>
        <a:accent4>
          <a:srgbClr val="DADA56"/>
        </a:accent4>
        <a:accent5>
          <a:srgbClr val="C2CBE1"/>
        </a:accent5>
        <a:accent6>
          <a:srgbClr val="E7B9E7"/>
        </a:accent6>
        <a:hlink>
          <a:srgbClr val="99FFCC"/>
        </a:hlink>
        <a:folHlink>
          <a:srgbClr val="CCECFF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142</Words>
  <Application>Microsoft Office PowerPoint</Application>
  <PresentationFormat>全屏显示(4:3)</PresentationFormat>
  <Paragraphs>5</Paragraphs>
  <Slides>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3</vt:i4>
      </vt:variant>
    </vt:vector>
  </HeadingPairs>
  <TitlesOfParts>
    <vt:vector size="5" baseType="lpstr">
      <vt:lpstr>Office 主题</vt:lpstr>
      <vt:lpstr>天坛月色</vt:lpstr>
      <vt:lpstr>研究称万年前彗星撞地球引发全球变冷</vt:lpstr>
      <vt:lpstr>1.3万年前一颗巨大的彗星碰撞北美洲导致该地区绝大多数物种的消亡 </vt:lpstr>
      <vt:lpstr>科学家发现纳米级钻石微粒的考古遗址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研究称万年前彗星撞地球引发全球变冷</dc:title>
  <dc:creator>Administrator</dc:creator>
  <cp:lastModifiedBy>微软用户</cp:lastModifiedBy>
  <cp:revision>1</cp:revision>
  <dcterms:created xsi:type="dcterms:W3CDTF">2012-09-14T08:43:32Z</dcterms:created>
  <dcterms:modified xsi:type="dcterms:W3CDTF">2012-09-14T08:44:56Z</dcterms:modified>
</cp:coreProperties>
</file>